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290" r:id="rId3"/>
    <p:sldId id="291" r:id="rId4"/>
    <p:sldId id="258" r:id="rId5"/>
    <p:sldId id="259" r:id="rId6"/>
    <p:sldId id="292" r:id="rId7"/>
    <p:sldId id="293" r:id="rId8"/>
    <p:sldId id="294" r:id="rId9"/>
    <p:sldId id="260" r:id="rId10"/>
    <p:sldId id="261" r:id="rId11"/>
    <p:sldId id="262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266" r:id="rId23"/>
    <p:sldId id="267" r:id="rId24"/>
    <p:sldId id="280" r:id="rId25"/>
    <p:sldId id="305" r:id="rId26"/>
    <p:sldId id="306" r:id="rId27"/>
    <p:sldId id="307" r:id="rId28"/>
    <p:sldId id="308" r:id="rId29"/>
    <p:sldId id="309" r:id="rId30"/>
    <p:sldId id="310" r:id="rId31"/>
    <p:sldId id="312" r:id="rId32"/>
    <p:sldId id="313" r:id="rId33"/>
    <p:sldId id="321" r:id="rId34"/>
    <p:sldId id="315" r:id="rId35"/>
    <p:sldId id="316" r:id="rId36"/>
    <p:sldId id="317" r:id="rId37"/>
    <p:sldId id="318" r:id="rId38"/>
    <p:sldId id="319" r:id="rId39"/>
    <p:sldId id="279" r:id="rId40"/>
    <p:sldId id="322" r:id="rId41"/>
    <p:sldId id="323" r:id="rId42"/>
    <p:sldId id="311" r:id="rId43"/>
    <p:sldId id="278" r:id="rId44"/>
    <p:sldId id="265" r:id="rId45"/>
    <p:sldId id="268" r:id="rId46"/>
    <p:sldId id="269" r:id="rId47"/>
    <p:sldId id="270" r:id="rId48"/>
    <p:sldId id="271" r:id="rId49"/>
    <p:sldId id="272" r:id="rId50"/>
    <p:sldId id="273" r:id="rId51"/>
    <p:sldId id="274" r:id="rId52"/>
    <p:sldId id="275" r:id="rId53"/>
    <p:sldId id="276" r:id="rId54"/>
    <p:sldId id="277" r:id="rId55"/>
    <p:sldId id="281" r:id="rId56"/>
    <p:sldId id="282" r:id="rId57"/>
    <p:sldId id="287" r:id="rId58"/>
    <p:sldId id="284" r:id="rId59"/>
    <p:sldId id="286" r:id="rId60"/>
    <p:sldId id="288" r:id="rId61"/>
    <p:sldId id="289" r:id="rId62"/>
    <p:sldId id="283" r:id="rId63"/>
    <p:sldId id="285" r:id="rId64"/>
    <p:sldId id="31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8" autoAdjust="0"/>
    <p:restoredTop sz="83686" autoAdjust="0"/>
  </p:normalViewPr>
  <p:slideViewPr>
    <p:cSldViewPr snapToGrid="0">
      <p:cViewPr varScale="1">
        <p:scale>
          <a:sx n="108" d="100"/>
          <a:sy n="108" d="100"/>
        </p:scale>
        <p:origin x="6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EF6012-0430-42BF-A3A7-DA147DBBCE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29EF67-3BAF-4FAE-AE2A-C5B9A57B89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E6376-87C4-4D16-82D1-D37904F930BA}" type="datetimeFigureOut">
              <a:rPr lang="en-NL" smtClean="0"/>
              <a:t>26/08/2019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B24E3-DF25-4213-BC32-80CB5D1A7D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2BBA6-504C-46D2-9053-8F19264D1A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2DEFF-3D1C-4C4F-9C1B-6B76A19136C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2607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52A83-AFF0-44B5-B0CB-BF1EF92BF110}" type="datetimeFigureOut">
              <a:rPr lang="en-NL" smtClean="0"/>
              <a:t>26/08/2019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C85D1-D769-4E3C-BD67-6FCFE11EFBE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02844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353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7416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5450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28925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63994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7385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0148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2352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469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3379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8985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4064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73949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37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17638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9488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0854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41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0483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8706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970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50223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5351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8466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07064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C85D1-D769-4E3C-BD67-6FCFE11EFBEA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64652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DEEAC-F4F0-422C-982A-BC1DD901F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570C6CE-C671-480C-9520-20FC4F641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831A27-BE30-4669-878A-18ADB99F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F294-FC6D-4658-8D72-6C175CC4BED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FEE71F9-96B1-4F43-8944-E2DED19B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B651580-9421-47F0-8D8C-6EF25218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0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3F1EC-117C-4781-8CE5-D5185147F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DA53274-00C8-4DE6-BDE4-8A91F69AB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E1049E3-2661-4B38-8758-CE42C995A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F294-FC6D-4658-8D72-6C175CC4BED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1922ECE-BF19-4569-A03F-6DDA6466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7DDF279-7D09-4EDC-AA1D-954B5C123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28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B3EFACC-8EFB-4112-BF18-2F7F53339C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CCFD59-8FC9-4BDD-8623-74F0196D6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E7A0AD-2256-4018-B3CF-5E048F21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F294-FC6D-4658-8D72-6C175CC4BED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493DF3-08F4-4C78-8504-CB30CAE2A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6F51C7A-5C05-417B-AB85-C78EACF1B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78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A973B4-C637-40A3-80C1-B6D898BBD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772667-EA6B-4FF0-9DFC-1A161CD57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011CDC-F91F-4D6B-88BB-DD261BA51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F294-FC6D-4658-8D72-6C175CC4BED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E5F766-AB67-4F9D-A8F1-C2CE8876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788ED0A-6BD1-40BA-85A9-11C42BE4E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7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8B81E-B464-42FF-A21A-8A4D29165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EE50E35-AD2E-4D4B-B307-5856A4262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63ABEC5-0C49-4B64-B5B2-5A43E55B8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F294-FC6D-4658-8D72-6C175CC4BED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2BA8018-E844-4CCF-9479-54D49CE8D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A20805D-175F-42BE-956C-FB74EF114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80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8B32A4-0134-4970-84A2-E18E977A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156884-15EE-4F64-BF4C-B18C0A3C4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B993C00-393B-4263-96B3-CC6BA2F18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77C468E-FA16-464E-9358-0BC70656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F294-FC6D-4658-8D72-6C175CC4BED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6C1FAE6-3443-43C7-88AE-4C616B26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CEAEAF0-CED7-4EC0-B992-ECBAFAF2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0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7E835-727A-43ED-89F8-CD9B5578B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4E85CB-89F9-42FD-9E29-7FDC61902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3F96640-49B5-4303-A210-31B0192EC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B7FF96F-28F4-4A4F-B950-C7C08B1079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2A8CCB7-9BB2-40C4-9BD5-8E4FC10A1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2189BC6-7CB8-4E5E-A206-EA0CA0282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F294-FC6D-4658-8D72-6C175CC4BED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5D1A03-D7D7-4834-9166-274A5EAE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1408AC6-2D9C-467B-88CC-EB3C3C0B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71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06826-14DA-48C0-9C33-85BC13C88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C9CBB3E-AC66-4FE7-99E5-15C1CDBDD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F294-FC6D-4658-8D72-6C175CC4BED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3AEAADE-E168-4A41-9C67-5063285A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FD0905D-BFE8-48FF-8DCA-0693D634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82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B7849AC-9E3D-46DC-9D6A-F924684F0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F294-FC6D-4658-8D72-6C175CC4BED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D85A104-1F31-4CCC-BB8B-04780BB6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CCFCA1A-E5CE-4BA9-8F2B-B1E324B5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97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232AD0-2673-44C4-B19E-E582FCA3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807351-E62C-4DC7-AE0B-982DDE80B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2FEBD1B-C539-40F7-8C7C-561FEDC2F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88388B6-176B-463F-B42C-F242B3413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F294-FC6D-4658-8D72-6C175CC4BED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BC86416-9EA3-40B8-AFFD-77638C3A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F522DAA-9B58-42A8-A970-BABD3AE7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17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D06C9-01DD-4C7A-B070-081B601E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917B4FE-6979-4A8E-9BCD-B997A1273F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727A3C1-025B-46C0-85A6-32D7C4676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4796CB8-B4BC-42D4-97A4-04C539AF3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F294-FC6D-4658-8D72-6C175CC4BED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7C4EDEA-9B9C-4710-895D-124F847AD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2A80B3F-BD73-44EA-9B88-48C0EF6C6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23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D4748ED-02E5-41C7-B3B0-D1E239B04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5557E14-4773-4CF6-9674-FD5F3D9E8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37AAFD8-6C29-453D-AFED-B437EB7A6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6F294-FC6D-4658-8D72-6C175CC4BEDF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1472E0B-B1A3-4D22-8926-EDCB6AA0C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618D37-DCB0-4EB6-A26D-07E1E4534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A9DF2-21BA-4C7E-B77B-AE14D0F4E0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7385C7-4153-4DF8-BC51-0F04CAB8992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463" y="6436151"/>
            <a:ext cx="474576" cy="33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1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pec.xproc.org/master/head/steps/#c.add-attribut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spec.xproc.org/master/head/steps/#c.insert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atapult.com/" TargetMode="External"/><Relationship Id="rId2" Type="http://schemas.openxmlformats.org/officeDocument/2006/relationships/hyperlink" Target="mailto:erik@xatapult.n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hyperlink" Target="https://www.linkedin.com/in/esiegel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spec.xproc.org/master/head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.org/community/xproc-next/" TargetMode="External"/><Relationship Id="rId4" Type="http://schemas.openxmlformats.org/officeDocument/2006/relationships/hyperlink" Target="https://github.com/xproc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spec.xproc.org/master/head/#steps" TargetMode="External"/><Relationship Id="rId2" Type="http://schemas.openxmlformats.org/officeDocument/2006/relationships/hyperlink" Target="http://spec.xproc.org/master/head/step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community/xproc-next/" TargetMode="External"/><Relationship Id="rId3" Type="http://schemas.openxmlformats.org/officeDocument/2006/relationships/hyperlink" Target="https://www.w3.org/TR/xproc/" TargetMode="External"/><Relationship Id="rId7" Type="http://schemas.openxmlformats.org/officeDocument/2006/relationships/hyperlink" Target="https://github.com/xproc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pec.xproc.org/master/head/" TargetMode="External"/><Relationship Id="rId5" Type="http://schemas.openxmlformats.org/officeDocument/2006/relationships/hyperlink" Target="https://www.xml-project.com/morganaxproc/" TargetMode="External"/><Relationship Id="rId4" Type="http://schemas.openxmlformats.org/officeDocument/2006/relationships/hyperlink" Target="https://xmlcalabash.com/" TargetMode="External"/><Relationship Id="rId9" Type="http://schemas.openxmlformats.org/officeDocument/2006/relationships/hyperlink" Target="https://github.com/xproc/Workshop-2019-1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ksiegel/DocEng-2019-XProc/releas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69B28B-F995-4BD4-8FE6-8AA110A00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6072" y="498762"/>
            <a:ext cx="9144000" cy="1016145"/>
          </a:xfrm>
        </p:spPr>
        <p:txBody>
          <a:bodyPr/>
          <a:lstStyle/>
          <a:p>
            <a:r>
              <a:rPr lang="en-US" b="1" dirty="0"/>
              <a:t>Introduction to XProc 3.0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F8D3B-7D29-4D8A-AD4E-8BD7DF529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05" y="2248597"/>
            <a:ext cx="5698320" cy="3986040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F4C892B7-0769-4252-B8BD-4CEDAF173DF7}"/>
              </a:ext>
            </a:extLst>
          </p:cNvPr>
          <p:cNvSpPr/>
          <p:nvPr/>
        </p:nvSpPr>
        <p:spPr>
          <a:xfrm>
            <a:off x="488515" y="2123163"/>
            <a:ext cx="4835047" cy="1578280"/>
          </a:xfrm>
          <a:prstGeom prst="wedgeEllipseCallout">
            <a:avLst>
              <a:gd name="adj1" fmla="val 53371"/>
              <a:gd name="adj2" fmla="val 913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19th ACM Symposium on Document Engineering</a:t>
            </a:r>
          </a:p>
          <a:p>
            <a:pPr algn="ctr"/>
            <a:r>
              <a:rPr lang="en-US" dirty="0"/>
              <a:t>September 26-29 2019, Berlin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3296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F01D3E-9B58-4C53-836D-EEC985D26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41" y="98907"/>
            <a:ext cx="10515600" cy="1325563"/>
          </a:xfrm>
        </p:spPr>
        <p:txBody>
          <a:bodyPr/>
          <a:lstStyle/>
          <a:p>
            <a:r>
              <a:rPr lang="en-US" dirty="0"/>
              <a:t>Pipelines, steps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DC6CD82-D952-433F-AEE5-6CE27B3A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34" y="1424470"/>
            <a:ext cx="8095243" cy="356114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F46E14B-CD14-450C-A38D-FCC280DF5F23}"/>
              </a:ext>
            </a:extLst>
          </p:cNvPr>
          <p:cNvSpPr txBox="1"/>
          <p:nvPr/>
        </p:nvSpPr>
        <p:spPr>
          <a:xfrm>
            <a:off x="5161368" y="761688"/>
            <a:ext cx="71437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Document(s) as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Process the data flowing through using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Produce output(s)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53DF9EDA-9C82-44FF-9505-8E5C36E8D839}"/>
              </a:ext>
            </a:extLst>
          </p:cNvPr>
          <p:cNvSpPr/>
          <p:nvPr/>
        </p:nvSpPr>
        <p:spPr>
          <a:xfrm>
            <a:off x="8589461" y="4702010"/>
            <a:ext cx="3149600" cy="1463040"/>
          </a:xfrm>
          <a:prstGeom prst="wedgeEllipseCallout">
            <a:avLst>
              <a:gd name="adj1" fmla="val 44650"/>
              <a:gd name="adj2" fmla="val 806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Documents can be of any type, not just XML!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80104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F01D3E-9B58-4C53-836D-EEC985D26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41" y="98907"/>
            <a:ext cx="10515600" cy="1325563"/>
          </a:xfrm>
        </p:spPr>
        <p:txBody>
          <a:bodyPr/>
          <a:lstStyle/>
          <a:p>
            <a:r>
              <a:rPr lang="en-US" dirty="0"/>
              <a:t>Pipelines, steps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0A5AF0D-FD98-4C39-8A22-3CF32A2AB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5" y="1882588"/>
            <a:ext cx="11297689" cy="3729318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B9362F13-7288-415F-8738-93EE24B2EC83}"/>
              </a:ext>
            </a:extLst>
          </p:cNvPr>
          <p:cNvSpPr/>
          <p:nvPr/>
        </p:nvSpPr>
        <p:spPr>
          <a:xfrm>
            <a:off x="626301" y="5110619"/>
            <a:ext cx="4803731" cy="1283917"/>
          </a:xfrm>
          <a:prstGeom prst="wedgeEllipseCallout">
            <a:avLst>
              <a:gd name="adj1" fmla="val 178149"/>
              <a:gd name="adj2" fmla="val 66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XProc, a pipeline and a step are essentially the same. The terms can be used interchangeably!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68116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8285296-C3D5-4994-9C0D-97EE250F3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701" y="665365"/>
            <a:ext cx="2293972" cy="27420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1448831-6ADD-4AB6-8BD5-B943A105415B}"/>
              </a:ext>
            </a:extLst>
          </p:cNvPr>
          <p:cNvSpPr/>
          <p:nvPr/>
        </p:nvSpPr>
        <p:spPr>
          <a:xfrm>
            <a:off x="3831874" y="2599666"/>
            <a:ext cx="2090441" cy="20086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options</a:t>
            </a:r>
            <a:endParaRPr lang="en-NL" sz="1400" b="1" i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6838315" cy="7062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Steps/pipelines, ports, options</a:t>
            </a: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1F3420FE-98A4-44D7-8566-ED3B2A1C01FC}"/>
              </a:ext>
            </a:extLst>
          </p:cNvPr>
          <p:cNvSpPr/>
          <p:nvPr/>
        </p:nvSpPr>
        <p:spPr>
          <a:xfrm>
            <a:off x="1666816" y="3063975"/>
            <a:ext cx="1913389" cy="1080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p:add-attribute</a:t>
            </a:r>
          </a:p>
        </p:txBody>
      </p:sp>
      <p:sp>
        <p:nvSpPr>
          <p:cNvPr id="9" name="Pijl: links 8">
            <a:extLst>
              <a:ext uri="{FF2B5EF4-FFF2-40B4-BE49-F238E27FC236}">
                <a16:creationId xmlns:a16="http://schemas.microsoft.com/office/drawing/2014/main" id="{498E1D22-727A-4B30-A05F-F3A43BE8AC63}"/>
              </a:ext>
            </a:extLst>
          </p:cNvPr>
          <p:cNvSpPr/>
          <p:nvPr/>
        </p:nvSpPr>
        <p:spPr>
          <a:xfrm>
            <a:off x="3521482" y="3265311"/>
            <a:ext cx="620785" cy="176169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jl: rechts 2">
            <a:extLst>
              <a:ext uri="{FF2B5EF4-FFF2-40B4-BE49-F238E27FC236}">
                <a16:creationId xmlns:a16="http://schemas.microsoft.com/office/drawing/2014/main" id="{1D3C9148-062A-4017-898F-093C3141194F}"/>
              </a:ext>
            </a:extLst>
          </p:cNvPr>
          <p:cNvSpPr/>
          <p:nvPr/>
        </p:nvSpPr>
        <p:spPr>
          <a:xfrm rot="5400000">
            <a:off x="1431507" y="2244934"/>
            <a:ext cx="1407385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26" name="Pijl: rechts 25">
            <a:extLst>
              <a:ext uri="{FF2B5EF4-FFF2-40B4-BE49-F238E27FC236}">
                <a16:creationId xmlns:a16="http://schemas.microsoft.com/office/drawing/2014/main" id="{D3A01ED6-EC7B-4F8E-8384-946306D7BA7A}"/>
              </a:ext>
            </a:extLst>
          </p:cNvPr>
          <p:cNvSpPr/>
          <p:nvPr/>
        </p:nvSpPr>
        <p:spPr>
          <a:xfrm rot="5400000">
            <a:off x="1431506" y="4492729"/>
            <a:ext cx="1407385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6B751D12-D1AD-43B2-9795-36E40C77F828}"/>
              </a:ext>
            </a:extLst>
          </p:cNvPr>
          <p:cNvSpPr txBox="1"/>
          <p:nvPr/>
        </p:nvSpPr>
        <p:spPr>
          <a:xfrm>
            <a:off x="4142267" y="3160413"/>
            <a:ext cx="1451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match</a:t>
            </a:r>
          </a:p>
          <a:p>
            <a:r>
              <a:rPr lang="en-US" sz="1600" dirty="0"/>
              <a:t>attribute-name</a:t>
            </a:r>
          </a:p>
          <a:p>
            <a:r>
              <a:rPr lang="en-US" sz="1600" dirty="0"/>
              <a:t>attribute-value</a:t>
            </a:r>
          </a:p>
        </p:txBody>
      </p:sp>
      <p:sp>
        <p:nvSpPr>
          <p:cNvPr id="18" name="Rechthoek: ezelsoor 17">
            <a:extLst>
              <a:ext uri="{FF2B5EF4-FFF2-40B4-BE49-F238E27FC236}">
                <a16:creationId xmlns:a16="http://schemas.microsoft.com/office/drawing/2014/main" id="{9963F979-68F8-40A4-AE32-5A991CE3EEBB}"/>
              </a:ext>
            </a:extLst>
          </p:cNvPr>
          <p:cNvSpPr/>
          <p:nvPr/>
        </p:nvSpPr>
        <p:spPr>
          <a:xfrm>
            <a:off x="589881" y="1376148"/>
            <a:ext cx="1076936" cy="828626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document</a:t>
            </a:r>
          </a:p>
        </p:txBody>
      </p:sp>
      <p:sp>
        <p:nvSpPr>
          <p:cNvPr id="21" name="Boog 20">
            <a:extLst>
              <a:ext uri="{FF2B5EF4-FFF2-40B4-BE49-F238E27FC236}">
                <a16:creationId xmlns:a16="http://schemas.microsoft.com/office/drawing/2014/main" id="{56F75DB6-9F84-4775-A3C9-A2E1096D07E5}"/>
              </a:ext>
            </a:extLst>
          </p:cNvPr>
          <p:cNvSpPr/>
          <p:nvPr/>
        </p:nvSpPr>
        <p:spPr>
          <a:xfrm>
            <a:off x="1298400" y="1281444"/>
            <a:ext cx="822121" cy="794722"/>
          </a:xfrm>
          <a:prstGeom prst="arc">
            <a:avLst>
              <a:gd name="adj1" fmla="val 14279023"/>
              <a:gd name="adj2" fmla="val 0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hoek: ezelsoor 34">
            <a:extLst>
              <a:ext uri="{FF2B5EF4-FFF2-40B4-BE49-F238E27FC236}">
                <a16:creationId xmlns:a16="http://schemas.microsoft.com/office/drawing/2014/main" id="{DA9A4229-2F2A-4C28-B49A-B778F3C41566}"/>
              </a:ext>
            </a:extLst>
          </p:cNvPr>
          <p:cNvSpPr/>
          <p:nvPr/>
        </p:nvSpPr>
        <p:spPr>
          <a:xfrm>
            <a:off x="533313" y="5404044"/>
            <a:ext cx="1147481" cy="873129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Transformed document</a:t>
            </a:r>
          </a:p>
        </p:txBody>
      </p:sp>
      <p:sp>
        <p:nvSpPr>
          <p:cNvPr id="38" name="Boog 37">
            <a:extLst>
              <a:ext uri="{FF2B5EF4-FFF2-40B4-BE49-F238E27FC236}">
                <a16:creationId xmlns:a16="http://schemas.microsoft.com/office/drawing/2014/main" id="{EE3B4183-E368-4B85-B8C7-FB5BF5C27AA4}"/>
              </a:ext>
            </a:extLst>
          </p:cNvPr>
          <p:cNvSpPr/>
          <p:nvPr/>
        </p:nvSpPr>
        <p:spPr>
          <a:xfrm flipV="1">
            <a:off x="1402557" y="5104565"/>
            <a:ext cx="725569" cy="828625"/>
          </a:xfrm>
          <a:prstGeom prst="arc">
            <a:avLst/>
          </a:prstGeom>
          <a:ln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43BF0DC0-5E48-40CF-B9AC-24DA6EE08E9E}"/>
              </a:ext>
            </a:extLst>
          </p:cNvPr>
          <p:cNvSpPr/>
          <p:nvPr/>
        </p:nvSpPr>
        <p:spPr>
          <a:xfrm>
            <a:off x="7273905" y="4890564"/>
            <a:ext cx="4633614" cy="1205435"/>
          </a:xfrm>
          <a:prstGeom prst="wedgeEllipseCallout">
            <a:avLst>
              <a:gd name="adj1" fmla="val 43516"/>
              <a:gd name="adj2" fmla="val 87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 specify what types of documents are valid if you write a step of your own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966E09-7CAC-4D47-8AA2-F259F8A69A95}"/>
              </a:ext>
            </a:extLst>
          </p:cNvPr>
          <p:cNvSpPr txBox="1"/>
          <p:nvPr/>
        </p:nvSpPr>
        <p:spPr>
          <a:xfrm>
            <a:off x="8088015" y="542741"/>
            <a:ext cx="3079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specification:</a:t>
            </a:r>
            <a:br>
              <a:rPr lang="en-US" dirty="0"/>
            </a:br>
            <a:r>
              <a:rPr lang="nl-NL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http://spec.xproc.org/master/head/steps/#c.add-attribute</a:t>
            </a:r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6631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3" grpId="0" animBg="1"/>
      <p:bldP spid="26" grpId="0" animBg="1"/>
      <p:bldP spid="16" grpId="0"/>
      <p:bldP spid="18" grpId="0" animBg="1"/>
      <p:bldP spid="21" grpId="0" animBg="1"/>
      <p:bldP spid="35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" y="250613"/>
            <a:ext cx="10432627" cy="860848"/>
          </a:xfrm>
        </p:spPr>
        <p:txBody>
          <a:bodyPr/>
          <a:lstStyle/>
          <a:p>
            <a:r>
              <a:rPr lang="en-US" b="1" dirty="0"/>
              <a:t>Step/pipeline that adds an attribute -  root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230293" y="1921146"/>
            <a:ext cx="9069493" cy="47705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="3.0“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-pipeline"&gt;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p:pipe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step="add-attribute-1" port="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name="add-attribute-1"&gt;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port="source"&gt;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p:pipe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step="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-pipeline" port="source"/&gt;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name="match" select="'/*'"/&gt;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-name" select="'timestamp'"/&gt;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select="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current-dateTime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6C9F391-38D3-45A5-8A7B-1CD89CC4B1D7}"/>
              </a:ext>
            </a:extLst>
          </p:cNvPr>
          <p:cNvSpPr/>
          <p:nvPr/>
        </p:nvSpPr>
        <p:spPr>
          <a:xfrm>
            <a:off x="3122506" y="1326673"/>
            <a:ext cx="1706880" cy="430424"/>
          </a:xfrm>
          <a:prstGeom prst="wedgeRoundRectCallout">
            <a:avLst>
              <a:gd name="adj1" fmla="val -20833"/>
              <a:gd name="adj2" fmla="val 1018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Namespace and preferred prefix (p:)</a:t>
            </a:r>
            <a:endParaRPr lang="en-NL" sz="1400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BC4E014-DAA0-4E36-B7E2-4A977AAD1222}"/>
              </a:ext>
            </a:extLst>
          </p:cNvPr>
          <p:cNvSpPr/>
          <p:nvPr/>
        </p:nvSpPr>
        <p:spPr>
          <a:xfrm>
            <a:off x="6817359" y="1346069"/>
            <a:ext cx="1706880" cy="430424"/>
          </a:xfrm>
          <a:prstGeom prst="wedgeRoundRectCallout">
            <a:avLst>
              <a:gd name="adj1" fmla="val -20833"/>
              <a:gd name="adj2" fmla="val 1018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XProc  version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3395810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" y="250613"/>
            <a:ext cx="11617960" cy="8608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Step/pipeline that adds an attribute -  in/output ports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311573" y="1203173"/>
            <a:ext cx="9069493" cy="47705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="3.0“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-pipeline"&gt;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p:pipe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step="add-attribute-1"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name="add-attribute-1"&gt;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port="source"&gt;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p:pipe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step="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-pipeline" port="source"/&gt;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name="match" select="'/*'"/&gt;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-name" select="'timestamp'"/&gt;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select="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current-dateTime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4CDEAB1-B97B-4C83-B6BD-08AF0089FDAA}"/>
              </a:ext>
            </a:extLst>
          </p:cNvPr>
          <p:cNvSpPr/>
          <p:nvPr/>
        </p:nvSpPr>
        <p:spPr>
          <a:xfrm>
            <a:off x="4436533" y="1780486"/>
            <a:ext cx="1354668" cy="430424"/>
          </a:xfrm>
          <a:prstGeom prst="wedgeRoundRectCallout">
            <a:avLst>
              <a:gd name="adj1" fmla="val -107524"/>
              <a:gd name="adj2" fmla="val 16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Input port</a:t>
            </a:r>
            <a:endParaRPr lang="en-NL" sz="14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01B39E2-85AD-46BE-8564-CD2AD7FB06BB}"/>
              </a:ext>
            </a:extLst>
          </p:cNvPr>
          <p:cNvSpPr/>
          <p:nvPr/>
        </p:nvSpPr>
        <p:spPr>
          <a:xfrm>
            <a:off x="7139091" y="3213788"/>
            <a:ext cx="2418082" cy="430424"/>
          </a:xfrm>
          <a:prstGeom prst="wedgeRoundRectCallout">
            <a:avLst>
              <a:gd name="adj1" fmla="val -78474"/>
              <a:gd name="adj2" fmla="val -121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Emit the result of an output port of a step in </a:t>
            </a:r>
            <a:r>
              <a:rPr lang="en-US" sz="1400" i="1" dirty="0"/>
              <a:t>this</a:t>
            </a:r>
            <a:r>
              <a:rPr lang="en-US" sz="1400" dirty="0"/>
              <a:t> pipeline</a:t>
            </a:r>
            <a:endParaRPr lang="en-NL" sz="14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1CD44C3-E1AF-45E9-BD49-C6F16167DAF4}"/>
              </a:ext>
            </a:extLst>
          </p:cNvPr>
          <p:cNvSpPr/>
          <p:nvPr/>
        </p:nvSpPr>
        <p:spPr>
          <a:xfrm>
            <a:off x="6096000" y="2144025"/>
            <a:ext cx="1439334" cy="430424"/>
          </a:xfrm>
          <a:prstGeom prst="wedgeRoundRectCallout">
            <a:avLst>
              <a:gd name="adj1" fmla="val -216039"/>
              <a:gd name="adj2" fmla="val 49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 port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1243175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" y="250613"/>
            <a:ext cx="11617960" cy="8608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Step/pipeline that adds an attribute -  connect a port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311573" y="1203173"/>
            <a:ext cx="9069493" cy="47705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="3.0“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-pipeline"&gt;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p:pipe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step="add-attribute-1"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name="add-attribute-1"&gt;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p:pipe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step="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-pipeline" port="source"/&gt;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name="match" select="'/*'"/&gt;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-name" select="'timestamp'"/&gt;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select="</a:t>
            </a:r>
            <a:r>
              <a:rPr lang="nl-NL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current-dateTime</a:t>
            </a:r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01B39E2-85AD-46BE-8564-CD2AD7FB06BB}"/>
              </a:ext>
            </a:extLst>
          </p:cNvPr>
          <p:cNvSpPr/>
          <p:nvPr/>
        </p:nvSpPr>
        <p:spPr>
          <a:xfrm>
            <a:off x="7755465" y="2482109"/>
            <a:ext cx="3793069" cy="430424"/>
          </a:xfrm>
          <a:prstGeom prst="wedgeRoundRectCallout">
            <a:avLst>
              <a:gd name="adj1" fmla="val -137024"/>
              <a:gd name="adj2" fmla="val 2544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Connect the source port of p:add-attribute to what flows into the encompassing step</a:t>
            </a:r>
            <a:endParaRPr lang="en-NL" sz="1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8F6B59-BCBD-47FC-A82B-98C08A17236C}"/>
              </a:ext>
            </a:extLst>
          </p:cNvPr>
          <p:cNvCxnSpPr/>
          <p:nvPr/>
        </p:nvCxnSpPr>
        <p:spPr>
          <a:xfrm>
            <a:off x="2810933" y="1693333"/>
            <a:ext cx="745067" cy="229616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528036-65EC-453C-A400-241106FD4921}"/>
              </a:ext>
            </a:extLst>
          </p:cNvPr>
          <p:cNvCxnSpPr>
            <a:cxnSpLocks/>
          </p:cNvCxnSpPr>
          <p:nvPr/>
        </p:nvCxnSpPr>
        <p:spPr>
          <a:xfrm>
            <a:off x="3183466" y="2181013"/>
            <a:ext cx="3461174" cy="180848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26CE68F0-7945-4C13-A7AD-9216263776FB}"/>
              </a:ext>
            </a:extLst>
          </p:cNvPr>
          <p:cNvSpPr/>
          <p:nvPr/>
        </p:nvSpPr>
        <p:spPr>
          <a:xfrm>
            <a:off x="9801013" y="4676987"/>
            <a:ext cx="2282614" cy="1296721"/>
          </a:xfrm>
          <a:prstGeom prst="wedgeEllipseCallout">
            <a:avLst>
              <a:gd name="adj1" fmla="val 30357"/>
              <a:gd name="adj2" fmla="val 94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Port connections are always defined on the </a:t>
            </a:r>
            <a:r>
              <a:rPr lang="en-US" sz="1600" i="1" dirty="0"/>
              <a:t>input</a:t>
            </a:r>
            <a:r>
              <a:rPr lang="en-US" sz="1600" dirty="0"/>
              <a:t> ports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297232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" y="250613"/>
            <a:ext cx="11617960" cy="860848"/>
          </a:xfrm>
        </p:spPr>
        <p:txBody>
          <a:bodyPr>
            <a:normAutofit/>
          </a:bodyPr>
          <a:lstStyle/>
          <a:p>
            <a:r>
              <a:rPr lang="en-US" b="1" dirty="0"/>
              <a:t>Step/pipeline that adds an attribute -  set options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311573" y="1203173"/>
            <a:ext cx="9069493" cy="47705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="3.0“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-pipeline"&gt;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p:pipe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step="add-attribute-1"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name="add-attribute-1"&gt;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p:pipe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step="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-pipeline" port="source"/&gt;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name="match" select="'/*'"/&gt;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-name" select="'timestamp'"/&gt;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select="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current-dateTime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()"/&gt;</a:t>
            </a:r>
          </a:p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01B39E2-85AD-46BE-8564-CD2AD7FB06BB}"/>
              </a:ext>
            </a:extLst>
          </p:cNvPr>
          <p:cNvSpPr/>
          <p:nvPr/>
        </p:nvSpPr>
        <p:spPr>
          <a:xfrm>
            <a:off x="8398931" y="2590483"/>
            <a:ext cx="3793069" cy="430424"/>
          </a:xfrm>
          <a:prstGeom prst="wedgeRoundRectCallout">
            <a:avLst>
              <a:gd name="adj1" fmla="val -93096"/>
              <a:gd name="adj2" fmla="val 4087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Set the 3 options of p:add-attribute</a:t>
            </a:r>
            <a:endParaRPr lang="en-NL" sz="1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8BB9A77-F0AE-4925-AADE-714228A7F9B7}"/>
              </a:ext>
            </a:extLst>
          </p:cNvPr>
          <p:cNvSpPr/>
          <p:nvPr/>
        </p:nvSpPr>
        <p:spPr>
          <a:xfrm>
            <a:off x="4927600" y="4089400"/>
            <a:ext cx="1314026" cy="846667"/>
          </a:xfrm>
          <a:prstGeom prst="ellipse">
            <a:avLst/>
          </a:prstGeom>
          <a:solidFill>
            <a:srgbClr val="FFFF00">
              <a:alpha val="32000"/>
            </a:srgb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C7B24E9-D158-4DB4-9E87-FEF67E6E0A23}"/>
              </a:ext>
            </a:extLst>
          </p:cNvPr>
          <p:cNvSpPr/>
          <p:nvPr/>
        </p:nvSpPr>
        <p:spPr>
          <a:xfrm>
            <a:off x="4493012" y="5667579"/>
            <a:ext cx="2828525" cy="795685"/>
          </a:xfrm>
          <a:prstGeom prst="wedgeRoundRectCallout">
            <a:avLst>
              <a:gd name="adj1" fmla="val 43306"/>
              <a:gd name="adj2" fmla="val -1177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XProc uses XPath 3.1 for all expressions, just like XSLT 3.0 and XQuery 3.1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309898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358F-267E-458C-A8D5-5959F20DB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0" y="278023"/>
            <a:ext cx="10515600" cy="1325563"/>
          </a:xfrm>
        </p:spPr>
        <p:txBody>
          <a:bodyPr/>
          <a:lstStyle/>
          <a:p>
            <a:r>
              <a:rPr lang="en-US" b="1" dirty="0"/>
              <a:t>Hands-on: Add a second attribute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5CA6D-D83C-4F14-841A-1F3902B3B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2408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Open a command window in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exercises/02-add-attribute-1/</a:t>
            </a:r>
          </a:p>
          <a:p>
            <a:r>
              <a:rPr lang="en-GB" dirty="0"/>
              <a:t>Try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run.bat </a:t>
            </a:r>
            <a:r>
              <a:rPr lang="en-GB" dirty="0"/>
              <a:t>or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run.sh. </a:t>
            </a:r>
          </a:p>
          <a:p>
            <a:pPr lvl="1"/>
            <a:r>
              <a:rPr lang="en-GB" dirty="0"/>
              <a:t>The input comes from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input.xml </a:t>
            </a:r>
            <a:r>
              <a:rPr lang="en-GB" dirty="0"/>
              <a:t>in the same directory</a:t>
            </a:r>
          </a:p>
          <a:p>
            <a:r>
              <a:rPr lang="en-GB" dirty="0"/>
              <a:t>Change the pipeline and add a second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p:attribute </a:t>
            </a:r>
            <a:r>
              <a:rPr lang="en-GB" dirty="0"/>
              <a:t>step that also adds an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enabled=“true” </a:t>
            </a:r>
            <a:r>
              <a:rPr lang="en-GB" dirty="0"/>
              <a:t>attribute to the root element.</a:t>
            </a:r>
          </a:p>
          <a:p>
            <a:pPr lvl="1"/>
            <a:r>
              <a:rPr lang="en-GB" dirty="0"/>
              <a:t>Connect the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n-GB" dirty="0"/>
              <a:t> port of your new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p:attribute </a:t>
            </a:r>
            <a:r>
              <a:rPr lang="en-GB" dirty="0"/>
              <a:t>explicitly to the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GB" dirty="0"/>
              <a:t> port of the existing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en-GB" dirty="0"/>
              <a:t>.</a:t>
            </a:r>
          </a:p>
          <a:p>
            <a:r>
              <a:rPr lang="en-GB" dirty="0"/>
              <a:t>Try it!</a:t>
            </a:r>
          </a:p>
        </p:txBody>
      </p:sp>
      <p:pic>
        <p:nvPicPr>
          <p:cNvPr id="6" name="Graphic 5" descr="Right pointing backhand index ">
            <a:extLst>
              <a:ext uri="{FF2B5EF4-FFF2-40B4-BE49-F238E27FC236}">
                <a16:creationId xmlns:a16="http://schemas.microsoft.com/office/drawing/2014/main" id="{BA7FB8C5-2AEE-41C3-980A-64845E036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483604"/>
            <a:ext cx="914400" cy="91440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9ADD017C-D2AE-45FC-8BCB-B62CB128022C}"/>
              </a:ext>
            </a:extLst>
          </p:cNvPr>
          <p:cNvSpPr/>
          <p:nvPr/>
        </p:nvSpPr>
        <p:spPr>
          <a:xfrm>
            <a:off x="7308428" y="5140960"/>
            <a:ext cx="3401906" cy="1151467"/>
          </a:xfrm>
          <a:prstGeom prst="wedgeEllipseCallout">
            <a:avLst>
              <a:gd name="adj1" fmla="val 73144"/>
              <a:gd name="adj2" fmla="val 76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Whow</a:t>
            </a:r>
            <a:r>
              <a:rPr lang="en-US" sz="1600" dirty="0"/>
              <a:t>, that’s a boring thing to do! I encourage you to experiment a bit …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3160744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14" y="109433"/>
            <a:ext cx="11617960" cy="860848"/>
          </a:xfrm>
        </p:spPr>
        <p:txBody>
          <a:bodyPr>
            <a:normAutofit/>
          </a:bodyPr>
          <a:lstStyle/>
          <a:p>
            <a:r>
              <a:rPr lang="en-US" b="1" dirty="0"/>
              <a:t>Add a second attribute - solution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487679" y="993145"/>
            <a:ext cx="9069493" cy="57554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="3.0“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-pipeline"&gt;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p:pipe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step="add-attribute-2"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name="add-attribute-1"&gt;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name="add-attribute-2"&gt;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p:pipe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step="add-attribute-1"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name="match" select="'/*'"/&gt;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-name" select="'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select="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01B39E2-85AD-46BE-8564-CD2AD7FB06BB}"/>
              </a:ext>
            </a:extLst>
          </p:cNvPr>
          <p:cNvSpPr/>
          <p:nvPr/>
        </p:nvSpPr>
        <p:spPr>
          <a:xfrm>
            <a:off x="5987624" y="1357737"/>
            <a:ext cx="3793069" cy="430424"/>
          </a:xfrm>
          <a:prstGeom prst="wedgeRoundRectCallout">
            <a:avLst>
              <a:gd name="adj1" fmla="val -84703"/>
              <a:gd name="adj2" fmla="val 207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Get the final result from the </a:t>
            </a:r>
            <a:r>
              <a:rPr lang="en-US" sz="1400" i="1" dirty="0"/>
              <a:t>new</a:t>
            </a:r>
            <a:r>
              <a:rPr lang="en-US" sz="1400" dirty="0"/>
              <a:t> p:add-attribute</a:t>
            </a:r>
            <a:endParaRPr lang="en-NL" sz="1400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5576E50-7CE6-464E-BDCC-B89F5CC8167C}"/>
              </a:ext>
            </a:extLst>
          </p:cNvPr>
          <p:cNvSpPr/>
          <p:nvPr/>
        </p:nvSpPr>
        <p:spPr>
          <a:xfrm>
            <a:off x="6186594" y="3555683"/>
            <a:ext cx="4251113" cy="430424"/>
          </a:xfrm>
          <a:prstGeom prst="wedgeRoundRectCallout">
            <a:avLst>
              <a:gd name="adj1" fmla="val -61441"/>
              <a:gd name="adj2" fmla="val 2104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Read from the result port of the </a:t>
            </a:r>
            <a:r>
              <a:rPr lang="en-US" sz="1400" i="1" dirty="0"/>
              <a:t>first</a:t>
            </a:r>
            <a:r>
              <a:rPr lang="en-US" sz="1400" dirty="0"/>
              <a:t> p:add-attribute</a:t>
            </a:r>
            <a:endParaRPr lang="en-NL" sz="1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A57A02-749D-4A8E-BC2B-5072DD4060AE}"/>
              </a:ext>
            </a:extLst>
          </p:cNvPr>
          <p:cNvSpPr/>
          <p:nvPr/>
        </p:nvSpPr>
        <p:spPr>
          <a:xfrm>
            <a:off x="6356773" y="5500263"/>
            <a:ext cx="1314026" cy="640932"/>
          </a:xfrm>
          <a:prstGeom prst="ellipse">
            <a:avLst/>
          </a:prstGeom>
          <a:solidFill>
            <a:srgbClr val="FFFF00">
              <a:alpha val="32000"/>
            </a:srgb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1B02C051-E3A3-4DE0-B7F5-90498183DB3E}"/>
              </a:ext>
            </a:extLst>
          </p:cNvPr>
          <p:cNvSpPr/>
          <p:nvPr/>
        </p:nvSpPr>
        <p:spPr>
          <a:xfrm>
            <a:off x="9801013" y="4676987"/>
            <a:ext cx="2282614" cy="1296721"/>
          </a:xfrm>
          <a:prstGeom prst="wedgeEllipseCallout">
            <a:avLst>
              <a:gd name="adj1" fmla="val 30357"/>
              <a:gd name="adj2" fmla="val 94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Awkward and verbose. I don’t like it!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188145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14" y="109433"/>
            <a:ext cx="11617960" cy="860848"/>
          </a:xfrm>
        </p:spPr>
        <p:txBody>
          <a:bodyPr>
            <a:normAutofit/>
          </a:bodyPr>
          <a:lstStyle/>
          <a:p>
            <a:r>
              <a:rPr lang="en-US" b="1" dirty="0"/>
              <a:t>Connect ports using the pipe attribute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318345" y="1788161"/>
            <a:ext cx="9069493" cy="37856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="3.0"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-pipeline"&gt;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pipe="result@add-attribute-1"/&gt;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name="add-attribute-1"&gt;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 pipe="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source@add-attribute-pipeline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name="match" select="'/*'"/&gt;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-name" select="'timestamp'"/&gt;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select="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current-dateTime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01B39E2-85AD-46BE-8564-CD2AD7FB06BB}"/>
              </a:ext>
            </a:extLst>
          </p:cNvPr>
          <p:cNvSpPr/>
          <p:nvPr/>
        </p:nvSpPr>
        <p:spPr>
          <a:xfrm>
            <a:off x="6312747" y="2120108"/>
            <a:ext cx="3793069" cy="430424"/>
          </a:xfrm>
          <a:prstGeom prst="wedgeRoundRectCallout">
            <a:avLst>
              <a:gd name="adj1" fmla="val -63810"/>
              <a:gd name="adj2" fmla="val 1726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 a shorthand pipe=“</a:t>
            </a:r>
            <a:r>
              <a:rPr lang="en-US" sz="1400" dirty="0" err="1"/>
              <a:t>port@step</a:t>
            </a:r>
            <a:r>
              <a:rPr lang="en-US" sz="1400" dirty="0"/>
              <a:t>” notation</a:t>
            </a:r>
            <a:endParaRPr lang="en-NL" sz="1400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5576E50-7CE6-464E-BDCC-B89F5CC8167C}"/>
              </a:ext>
            </a:extLst>
          </p:cNvPr>
          <p:cNvSpPr/>
          <p:nvPr/>
        </p:nvSpPr>
        <p:spPr>
          <a:xfrm>
            <a:off x="9200728" y="2632445"/>
            <a:ext cx="1474045" cy="430424"/>
          </a:xfrm>
          <a:prstGeom prst="wedgeRoundRectCallout">
            <a:avLst>
              <a:gd name="adj1" fmla="val -117041"/>
              <a:gd name="adj2" fmla="val 2230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Same here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84995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0687-9FA5-4319-911B-AD25E7C55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50" y="155596"/>
            <a:ext cx="10515600" cy="1325563"/>
          </a:xfrm>
        </p:spPr>
        <p:txBody>
          <a:bodyPr/>
          <a:lstStyle/>
          <a:p>
            <a:r>
              <a:rPr lang="en-US" b="1" dirty="0"/>
              <a:t>XProc?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59DFE-054C-462C-8123-0C8D2411A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043" y="1481159"/>
            <a:ext cx="10515600" cy="3241153"/>
          </a:xfrm>
        </p:spPr>
        <p:txBody>
          <a:bodyPr/>
          <a:lstStyle/>
          <a:p>
            <a:r>
              <a:rPr lang="en-US" dirty="0"/>
              <a:t>XProc is an XML based programming language for complex data processing - pipelining</a:t>
            </a:r>
          </a:p>
          <a:p>
            <a:r>
              <a:rPr lang="en-US" dirty="0"/>
              <a:t>Extensible set of small, sharp tools for creating and transforming XML and other documents</a:t>
            </a:r>
          </a:p>
          <a:p>
            <a:r>
              <a:rPr lang="en-US" dirty="0"/>
              <a:t>V1.0 available (two processor implementations to run your pipelines)</a:t>
            </a:r>
          </a:p>
          <a:p>
            <a:r>
              <a:rPr lang="en-US" dirty="0"/>
              <a:t>Specification and implementation V3.0 under development</a:t>
            </a:r>
          </a:p>
          <a:p>
            <a:endParaRPr lang="en-NL" dirty="0"/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2721F1B1-1297-4F86-95C5-A246308E3BA4}"/>
              </a:ext>
            </a:extLst>
          </p:cNvPr>
          <p:cNvSpPr/>
          <p:nvPr/>
        </p:nvSpPr>
        <p:spPr>
          <a:xfrm>
            <a:off x="7872607" y="5376841"/>
            <a:ext cx="2868461" cy="951978"/>
          </a:xfrm>
          <a:prstGeom prst="wedgeEllipseCallout">
            <a:avLst>
              <a:gd name="adj1" fmla="val 79273"/>
              <a:gd name="adj2" fmla="val 789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I’ll show where to find all this on the web in a few slides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545629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358F-267E-458C-A8D5-5959F20DB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0" y="278023"/>
            <a:ext cx="10515600" cy="1325563"/>
          </a:xfrm>
        </p:spPr>
        <p:txBody>
          <a:bodyPr/>
          <a:lstStyle/>
          <a:p>
            <a:r>
              <a:rPr lang="en-US" b="1" dirty="0"/>
              <a:t>Hands-on: Add a second attribute using the pipe attribute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5CA6D-D83C-4F14-841A-1F3902B3B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2408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Open a command window in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exercises/03-add-attribute-2/</a:t>
            </a:r>
          </a:p>
          <a:p>
            <a:r>
              <a:rPr lang="en-GB" dirty="0"/>
              <a:t>Try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run.bat </a:t>
            </a:r>
            <a:r>
              <a:rPr lang="en-GB" dirty="0"/>
              <a:t>or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run.sh. </a:t>
            </a:r>
          </a:p>
          <a:p>
            <a:r>
              <a:rPr lang="en-GB" dirty="0"/>
              <a:t>Change the pipeline and add a second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p:attribute </a:t>
            </a:r>
            <a:r>
              <a:rPr lang="en-GB" dirty="0"/>
              <a:t>step that also adds an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enabled=“true” </a:t>
            </a:r>
            <a:r>
              <a:rPr lang="en-GB" dirty="0"/>
              <a:t>attribute to the root element.</a:t>
            </a:r>
          </a:p>
          <a:p>
            <a:pPr lvl="1"/>
            <a:r>
              <a:rPr lang="en-GB" dirty="0"/>
              <a:t>Connect the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n-GB" dirty="0"/>
              <a:t> port of your new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p:attribute </a:t>
            </a:r>
            <a:r>
              <a:rPr lang="en-GB" dirty="0"/>
              <a:t>explicitly to the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GB" dirty="0"/>
              <a:t> port of the existing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p:add-attribute </a:t>
            </a:r>
            <a:r>
              <a:rPr lang="en-GB" dirty="0"/>
              <a:t>using a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pipe </a:t>
            </a:r>
            <a:r>
              <a:rPr lang="en-GB" dirty="0"/>
              <a:t>attribute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GB" dirty="0"/>
          </a:p>
          <a:p>
            <a:r>
              <a:rPr lang="en-GB" dirty="0"/>
              <a:t>Try it!</a:t>
            </a:r>
          </a:p>
        </p:txBody>
      </p:sp>
      <p:pic>
        <p:nvPicPr>
          <p:cNvPr id="6" name="Graphic 5" descr="Right pointing backhand index ">
            <a:extLst>
              <a:ext uri="{FF2B5EF4-FFF2-40B4-BE49-F238E27FC236}">
                <a16:creationId xmlns:a16="http://schemas.microsoft.com/office/drawing/2014/main" id="{BA7FB8C5-2AEE-41C3-980A-64845E036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4836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50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14" y="109433"/>
            <a:ext cx="11617960" cy="8608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Add a second attribute using the pipe attribute - solution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487679" y="993145"/>
            <a:ext cx="9069493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="3.0"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-pipeline"&gt;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pipe="result@add-attribute-2"/&gt;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name="add-attribute-1"&gt;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 pipe="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source@add-attribute-pipeline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name="match" select="'/*'"/&gt;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-name" select="'timestamp'"/&gt;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select="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current-dateTime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name="add-attribute-2"&gt;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 pipe="result@add-attribute-1"/&gt;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name="match" select="'/*'"/&gt;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-name" select="'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select="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1B02C051-E3A3-4DE0-B7F5-90498183DB3E}"/>
              </a:ext>
            </a:extLst>
          </p:cNvPr>
          <p:cNvSpPr/>
          <p:nvPr/>
        </p:nvSpPr>
        <p:spPr>
          <a:xfrm>
            <a:off x="9116908" y="3259668"/>
            <a:ext cx="3014134" cy="2694092"/>
          </a:xfrm>
          <a:prstGeom prst="wedgeEllipseCallout">
            <a:avLst>
              <a:gd name="adj1" fmla="val 33903"/>
              <a:gd name="adj2" fmla="val 731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Better, shorter, but still… </a:t>
            </a:r>
          </a:p>
          <a:p>
            <a:pPr algn="ctr"/>
            <a:r>
              <a:rPr lang="en-US" sz="1600" dirty="0"/>
              <a:t>Why would I need to explicitly connect ports </a:t>
            </a:r>
            <a:r>
              <a:rPr lang="en-US" sz="1600" i="1" dirty="0"/>
              <a:t>at all</a:t>
            </a:r>
            <a:r>
              <a:rPr lang="en-US" sz="1600" dirty="0"/>
              <a:t> if its clear that they should connect anyway?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1579444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75" y="176634"/>
            <a:ext cx="6471577" cy="706299"/>
          </a:xfrm>
        </p:spPr>
        <p:txBody>
          <a:bodyPr>
            <a:normAutofit/>
          </a:bodyPr>
          <a:lstStyle/>
          <a:p>
            <a:r>
              <a:rPr lang="en-US" b="1" dirty="0"/>
              <a:t>Primary ports</a:t>
            </a:r>
          </a:p>
        </p:txBody>
      </p:sp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7BDD6240-29EF-4245-B81C-A5B7F0E877E0}"/>
              </a:ext>
            </a:extLst>
          </p:cNvPr>
          <p:cNvSpPr/>
          <p:nvPr/>
        </p:nvSpPr>
        <p:spPr>
          <a:xfrm>
            <a:off x="5552536" y="3190700"/>
            <a:ext cx="1913389" cy="1080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p:something</a:t>
            </a:r>
          </a:p>
        </p:txBody>
      </p:sp>
      <p:sp>
        <p:nvSpPr>
          <p:cNvPr id="40" name="Pijl: links 39">
            <a:extLst>
              <a:ext uri="{FF2B5EF4-FFF2-40B4-BE49-F238E27FC236}">
                <a16:creationId xmlns:a16="http://schemas.microsoft.com/office/drawing/2014/main" id="{9DF171E0-188C-449C-9AB3-7E6B529B4AD2}"/>
              </a:ext>
            </a:extLst>
          </p:cNvPr>
          <p:cNvSpPr/>
          <p:nvPr/>
        </p:nvSpPr>
        <p:spPr>
          <a:xfrm>
            <a:off x="7407202" y="3392036"/>
            <a:ext cx="620785" cy="176169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jl: rechts 40">
            <a:extLst>
              <a:ext uri="{FF2B5EF4-FFF2-40B4-BE49-F238E27FC236}">
                <a16:creationId xmlns:a16="http://schemas.microsoft.com/office/drawing/2014/main" id="{3B2FD93D-A3AA-41B7-B3F0-21F3B2AE716E}"/>
              </a:ext>
            </a:extLst>
          </p:cNvPr>
          <p:cNvSpPr/>
          <p:nvPr/>
        </p:nvSpPr>
        <p:spPr>
          <a:xfrm rot="5400000">
            <a:off x="5040560" y="2094993"/>
            <a:ext cx="1960717" cy="51592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source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3" name="Pijl: rechts 42">
            <a:extLst>
              <a:ext uri="{FF2B5EF4-FFF2-40B4-BE49-F238E27FC236}">
                <a16:creationId xmlns:a16="http://schemas.microsoft.com/office/drawing/2014/main" id="{DF86B976-A420-40AE-AC68-37D82162DE59}"/>
              </a:ext>
            </a:extLst>
          </p:cNvPr>
          <p:cNvSpPr/>
          <p:nvPr/>
        </p:nvSpPr>
        <p:spPr>
          <a:xfrm rot="5400000">
            <a:off x="5137620" y="4799059"/>
            <a:ext cx="1766596" cy="51592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resul</a:t>
            </a:r>
            <a:r>
              <a:rPr lang="en-US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54" name="Pijl: links 53">
            <a:extLst>
              <a:ext uri="{FF2B5EF4-FFF2-40B4-BE49-F238E27FC236}">
                <a16:creationId xmlns:a16="http://schemas.microsoft.com/office/drawing/2014/main" id="{019E684F-99E2-4FCB-8047-E2E2A2DEA319}"/>
              </a:ext>
            </a:extLst>
          </p:cNvPr>
          <p:cNvSpPr/>
          <p:nvPr/>
        </p:nvSpPr>
        <p:spPr>
          <a:xfrm>
            <a:off x="7405269" y="3950395"/>
            <a:ext cx="620785" cy="176169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e: 14 punten 4">
            <a:extLst>
              <a:ext uri="{FF2B5EF4-FFF2-40B4-BE49-F238E27FC236}">
                <a16:creationId xmlns:a16="http://schemas.microsoft.com/office/drawing/2014/main" id="{51CA4A1C-54DB-450C-9F28-1D7B1FDFB428}"/>
              </a:ext>
            </a:extLst>
          </p:cNvPr>
          <p:cNvSpPr/>
          <p:nvPr/>
        </p:nvSpPr>
        <p:spPr>
          <a:xfrm>
            <a:off x="2049432" y="2439396"/>
            <a:ext cx="3093853" cy="2142565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Primary ports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69766418-475F-4C6A-B487-6954626ADB75}"/>
              </a:ext>
            </a:extLst>
          </p:cNvPr>
          <p:cNvCxnSpPr/>
          <p:nvPr/>
        </p:nvCxnSpPr>
        <p:spPr>
          <a:xfrm flipV="1">
            <a:off x="4327496" y="1833654"/>
            <a:ext cx="1454750" cy="919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2793EA31-BD68-4C66-8EB8-90D829BD1A80}"/>
              </a:ext>
            </a:extLst>
          </p:cNvPr>
          <p:cNvCxnSpPr/>
          <p:nvPr/>
        </p:nvCxnSpPr>
        <p:spPr>
          <a:xfrm>
            <a:off x="4067520" y="4270783"/>
            <a:ext cx="1714726" cy="10104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2CB09215-1417-432E-939C-E794B1941865}"/>
              </a:ext>
            </a:extLst>
          </p:cNvPr>
          <p:cNvSpPr txBox="1"/>
          <p:nvPr/>
        </p:nvSpPr>
        <p:spPr>
          <a:xfrm>
            <a:off x="1250021" y="5018349"/>
            <a:ext cx="3503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port names </a:t>
            </a:r>
            <a:r>
              <a:rPr lang="en-US" sz="2400" b="1" i="1" dirty="0"/>
              <a:t>source</a:t>
            </a:r>
            <a:r>
              <a:rPr lang="en-US" sz="2400" dirty="0"/>
              <a:t> and </a:t>
            </a:r>
            <a:r>
              <a:rPr lang="en-US" sz="2400" b="1" i="1" dirty="0"/>
              <a:t>result</a:t>
            </a:r>
            <a:r>
              <a:rPr lang="en-US" sz="2400" dirty="0"/>
              <a:t> for the primary ports are a </a:t>
            </a:r>
            <a:r>
              <a:rPr lang="en-US" sz="2400" i="1" dirty="0"/>
              <a:t>convention</a:t>
            </a:r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A14525C4-3B8D-446E-BF13-4E5869BA2898}"/>
              </a:ext>
            </a:extLst>
          </p:cNvPr>
          <p:cNvSpPr/>
          <p:nvPr/>
        </p:nvSpPr>
        <p:spPr>
          <a:xfrm>
            <a:off x="10146453" y="5085324"/>
            <a:ext cx="1794935" cy="1200330"/>
          </a:xfrm>
          <a:prstGeom prst="wedgeEllipseCallout">
            <a:avLst>
              <a:gd name="adj1" fmla="val 33903"/>
              <a:gd name="adj2" fmla="val 731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Not all ports are created equal…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400101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xplosie: 8 punten 5">
            <a:extLst>
              <a:ext uri="{FF2B5EF4-FFF2-40B4-BE49-F238E27FC236}">
                <a16:creationId xmlns:a16="http://schemas.microsoft.com/office/drawing/2014/main" id="{3E81F641-36B0-4D47-988D-F9AA944295F1}"/>
              </a:ext>
            </a:extLst>
          </p:cNvPr>
          <p:cNvSpPr/>
          <p:nvPr/>
        </p:nvSpPr>
        <p:spPr>
          <a:xfrm>
            <a:off x="3849712" y="2611669"/>
            <a:ext cx="2449585" cy="1969670"/>
          </a:xfrm>
          <a:prstGeom prst="irregularSeal1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Click!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99" y="143329"/>
            <a:ext cx="5210262" cy="1925073"/>
          </a:xfrm>
        </p:spPr>
        <p:txBody>
          <a:bodyPr>
            <a:normAutofit/>
          </a:bodyPr>
          <a:lstStyle/>
          <a:p>
            <a:r>
              <a:rPr lang="en-US" sz="4000" b="1" dirty="0"/>
              <a:t>Primary ports,</a:t>
            </a:r>
            <a:br>
              <a:rPr lang="en-US" sz="4000" b="1" dirty="0"/>
            </a:br>
            <a:r>
              <a:rPr lang="en-US" sz="4000" b="1" dirty="0"/>
              <a:t>implicit connections</a:t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1F3420FE-98A4-44D7-8566-ED3B2A1C01FC}"/>
              </a:ext>
            </a:extLst>
          </p:cNvPr>
          <p:cNvSpPr/>
          <p:nvPr/>
        </p:nvSpPr>
        <p:spPr>
          <a:xfrm>
            <a:off x="5176886" y="5004593"/>
            <a:ext cx="1913389" cy="1080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p:something</a:t>
            </a:r>
          </a:p>
        </p:txBody>
      </p:sp>
      <p:sp>
        <p:nvSpPr>
          <p:cNvPr id="3" name="Pijl: rechts 2">
            <a:extLst>
              <a:ext uri="{FF2B5EF4-FFF2-40B4-BE49-F238E27FC236}">
                <a16:creationId xmlns:a16="http://schemas.microsoft.com/office/drawing/2014/main" id="{1D3C9148-062A-4017-898F-093C3141194F}"/>
              </a:ext>
            </a:extLst>
          </p:cNvPr>
          <p:cNvSpPr/>
          <p:nvPr/>
        </p:nvSpPr>
        <p:spPr>
          <a:xfrm rot="5400000">
            <a:off x="4941574" y="4185550"/>
            <a:ext cx="1407388" cy="51592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26" name="Pijl: rechts 25">
            <a:extLst>
              <a:ext uri="{FF2B5EF4-FFF2-40B4-BE49-F238E27FC236}">
                <a16:creationId xmlns:a16="http://schemas.microsoft.com/office/drawing/2014/main" id="{D3A01ED6-EC7B-4F8E-8384-946306D7BA7A}"/>
              </a:ext>
            </a:extLst>
          </p:cNvPr>
          <p:cNvSpPr/>
          <p:nvPr/>
        </p:nvSpPr>
        <p:spPr>
          <a:xfrm rot="5400000">
            <a:off x="4966744" y="6408178"/>
            <a:ext cx="1357048" cy="51592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resul</a:t>
            </a:r>
            <a:r>
              <a:rPr lang="en-US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7BDD6240-29EF-4245-B81C-A5B7F0E877E0}"/>
              </a:ext>
            </a:extLst>
          </p:cNvPr>
          <p:cNvSpPr/>
          <p:nvPr/>
        </p:nvSpPr>
        <p:spPr>
          <a:xfrm>
            <a:off x="5176886" y="1348019"/>
            <a:ext cx="1913389" cy="1080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p:something</a:t>
            </a:r>
          </a:p>
        </p:txBody>
      </p:sp>
      <p:sp>
        <p:nvSpPr>
          <p:cNvPr id="41" name="Pijl: rechts 40">
            <a:extLst>
              <a:ext uri="{FF2B5EF4-FFF2-40B4-BE49-F238E27FC236}">
                <a16:creationId xmlns:a16="http://schemas.microsoft.com/office/drawing/2014/main" id="{3B2FD93D-A3AA-41B7-B3F0-21F3B2AE716E}"/>
              </a:ext>
            </a:extLst>
          </p:cNvPr>
          <p:cNvSpPr/>
          <p:nvPr/>
        </p:nvSpPr>
        <p:spPr>
          <a:xfrm rot="5400000">
            <a:off x="4941574" y="528976"/>
            <a:ext cx="1407388" cy="51592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source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3" name="Pijl: rechts 42">
            <a:extLst>
              <a:ext uri="{FF2B5EF4-FFF2-40B4-BE49-F238E27FC236}">
                <a16:creationId xmlns:a16="http://schemas.microsoft.com/office/drawing/2014/main" id="{DF86B976-A420-40AE-AC68-37D82162DE59}"/>
              </a:ext>
            </a:extLst>
          </p:cNvPr>
          <p:cNvSpPr/>
          <p:nvPr/>
        </p:nvSpPr>
        <p:spPr>
          <a:xfrm rot="5400000">
            <a:off x="5015274" y="2703074"/>
            <a:ext cx="1259988" cy="51592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resul</a:t>
            </a:r>
            <a:r>
              <a:rPr lang="en-US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2" name="Bijschrift: gebogen lijn 21">
            <a:extLst>
              <a:ext uri="{FF2B5EF4-FFF2-40B4-BE49-F238E27FC236}">
                <a16:creationId xmlns:a16="http://schemas.microsoft.com/office/drawing/2014/main" id="{F01527BF-E7F2-49AB-B1DE-A820D123C148}"/>
              </a:ext>
            </a:extLst>
          </p:cNvPr>
          <p:cNvSpPr/>
          <p:nvPr/>
        </p:nvSpPr>
        <p:spPr>
          <a:xfrm>
            <a:off x="827511" y="4607164"/>
            <a:ext cx="3449294" cy="1080084"/>
          </a:xfrm>
          <a:prstGeom prst="borderCallout2">
            <a:avLst>
              <a:gd name="adj1" fmla="val 21663"/>
              <a:gd name="adj2" fmla="val 102239"/>
              <a:gd name="adj3" fmla="val -8436"/>
              <a:gd name="adj4" fmla="val 103744"/>
              <a:gd name="adj5" fmla="val -33663"/>
              <a:gd name="adj6" fmla="val 1070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Primary ports implicitly connect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A59B9666-BE04-47A3-B10C-B1BCAC858E7F}"/>
              </a:ext>
            </a:extLst>
          </p:cNvPr>
          <p:cNvSpPr/>
          <p:nvPr/>
        </p:nvSpPr>
        <p:spPr>
          <a:xfrm>
            <a:off x="8906933" y="4928605"/>
            <a:ext cx="3034455" cy="1357049"/>
          </a:xfrm>
          <a:prstGeom prst="wedgeEllipseCallout">
            <a:avLst>
              <a:gd name="adj1" fmla="val 37884"/>
              <a:gd name="adj2" fmla="val 69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Think of primary ports having little magnets that </a:t>
            </a:r>
            <a:r>
              <a:rPr lang="en-US" sz="1600" i="1" dirty="0"/>
              <a:t>snap</a:t>
            </a:r>
            <a:r>
              <a:rPr lang="en-US" sz="1600" dirty="0"/>
              <a:t> automagically together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140324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1">
            <a:extLst>
              <a:ext uri="{FF2B5EF4-FFF2-40B4-BE49-F238E27FC236}">
                <a16:creationId xmlns:a16="http://schemas.microsoft.com/office/drawing/2014/main" id="{99540E6E-C318-4E3D-BB68-7477D838AD83}"/>
              </a:ext>
            </a:extLst>
          </p:cNvPr>
          <p:cNvSpPr txBox="1"/>
          <p:nvPr/>
        </p:nvSpPr>
        <p:spPr>
          <a:xfrm>
            <a:off x="2778885" y="1811094"/>
            <a:ext cx="7055995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 &gt;</a:t>
            </a:r>
          </a:p>
          <a:p>
            <a:endParaRPr lang="nl-NL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endParaRPr lang="nl-NL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</a:t>
            </a:r>
          </a:p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</a:t>
            </a:r>
          </a:p>
          <a:p>
            <a:endParaRPr lang="nl-NL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5" name="Pijl: gekromd rechts 2">
            <a:extLst>
              <a:ext uri="{FF2B5EF4-FFF2-40B4-BE49-F238E27FC236}">
                <a16:creationId xmlns:a16="http://schemas.microsoft.com/office/drawing/2014/main" id="{F6C37C3A-D2D3-4249-813C-1AB7E12C5AB9}"/>
              </a:ext>
            </a:extLst>
          </p:cNvPr>
          <p:cNvSpPr/>
          <p:nvPr/>
        </p:nvSpPr>
        <p:spPr>
          <a:xfrm>
            <a:off x="2534121" y="3872651"/>
            <a:ext cx="548640" cy="103909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6" name="Pijl: gekromd rechts 3">
            <a:extLst>
              <a:ext uri="{FF2B5EF4-FFF2-40B4-BE49-F238E27FC236}">
                <a16:creationId xmlns:a16="http://schemas.microsoft.com/office/drawing/2014/main" id="{13049085-82C1-436A-9D1B-E8762DE52C1E}"/>
              </a:ext>
            </a:extLst>
          </p:cNvPr>
          <p:cNvSpPr/>
          <p:nvPr/>
        </p:nvSpPr>
        <p:spPr>
          <a:xfrm rot="10800000">
            <a:off x="6646611" y="2664244"/>
            <a:ext cx="714895" cy="2818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7" name="Tekstvak 4">
            <a:extLst>
              <a:ext uri="{FF2B5EF4-FFF2-40B4-BE49-F238E27FC236}">
                <a16:creationId xmlns:a16="http://schemas.microsoft.com/office/drawing/2014/main" id="{A683EEDB-93E8-47D1-B43C-5DE1A72B9592}"/>
              </a:ext>
            </a:extLst>
          </p:cNvPr>
          <p:cNvSpPr txBox="1"/>
          <p:nvPr/>
        </p:nvSpPr>
        <p:spPr>
          <a:xfrm>
            <a:off x="1312150" y="3972949"/>
            <a:ext cx="1221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Implicit connection of steps</a:t>
            </a:r>
            <a:endParaRPr lang="nl-NL" dirty="0"/>
          </a:p>
        </p:txBody>
      </p:sp>
      <p:sp>
        <p:nvSpPr>
          <p:cNvPr id="8" name="Tekstvak 5">
            <a:extLst>
              <a:ext uri="{FF2B5EF4-FFF2-40B4-BE49-F238E27FC236}">
                <a16:creationId xmlns:a16="http://schemas.microsoft.com/office/drawing/2014/main" id="{28D3A3DD-F425-48DB-913A-6C76AB062DC2}"/>
              </a:ext>
            </a:extLst>
          </p:cNvPr>
          <p:cNvSpPr txBox="1"/>
          <p:nvPr/>
        </p:nvSpPr>
        <p:spPr>
          <a:xfrm>
            <a:off x="7361506" y="2564746"/>
            <a:ext cx="2261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Implicit connection of last step to primary output port</a:t>
            </a:r>
            <a:endParaRPr lang="nl-NL" dirty="0"/>
          </a:p>
        </p:txBody>
      </p:sp>
      <p:sp>
        <p:nvSpPr>
          <p:cNvPr id="9" name="Pijl: gekromd rechts 2">
            <a:extLst>
              <a:ext uri="{FF2B5EF4-FFF2-40B4-BE49-F238E27FC236}">
                <a16:creationId xmlns:a16="http://schemas.microsoft.com/office/drawing/2014/main" id="{A8366929-E33A-4987-B628-4A6D32A856BB}"/>
              </a:ext>
            </a:extLst>
          </p:cNvPr>
          <p:cNvSpPr/>
          <p:nvPr/>
        </p:nvSpPr>
        <p:spPr>
          <a:xfrm>
            <a:off x="2484244" y="2448985"/>
            <a:ext cx="548640" cy="103909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2" name="Tekstvak 5">
            <a:extLst>
              <a:ext uri="{FF2B5EF4-FFF2-40B4-BE49-F238E27FC236}">
                <a16:creationId xmlns:a16="http://schemas.microsoft.com/office/drawing/2014/main" id="{62A63E95-2A17-4474-8AAC-323EBA4F875E}"/>
              </a:ext>
            </a:extLst>
          </p:cNvPr>
          <p:cNvSpPr txBox="1"/>
          <p:nvPr/>
        </p:nvSpPr>
        <p:spPr>
          <a:xfrm>
            <a:off x="181619" y="2397639"/>
            <a:ext cx="2261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Implicit connection of</a:t>
            </a:r>
          </a:p>
          <a:p>
            <a:pPr algn="r"/>
            <a:r>
              <a:rPr lang="en-US" dirty="0"/>
              <a:t>primary input port to first step</a:t>
            </a:r>
            <a:endParaRPr lang="nl-NL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E6AB3F70-704A-4537-AEDE-86712D44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" y="-75612"/>
            <a:ext cx="10965301" cy="1259989"/>
          </a:xfrm>
        </p:spPr>
        <p:txBody>
          <a:bodyPr>
            <a:normAutofit/>
          </a:bodyPr>
          <a:lstStyle/>
          <a:p>
            <a:r>
              <a:rPr lang="en-US" b="1" dirty="0"/>
              <a:t>Primary ports, implicit connections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FC91034-E28E-4D0C-83A8-D5CAE92E08F2}"/>
              </a:ext>
            </a:extLst>
          </p:cNvPr>
          <p:cNvSpPr/>
          <p:nvPr/>
        </p:nvSpPr>
        <p:spPr>
          <a:xfrm>
            <a:off x="6635947" y="809401"/>
            <a:ext cx="5527039" cy="958994"/>
          </a:xfrm>
          <a:prstGeom prst="wedgeRoundRectCallout">
            <a:avLst>
              <a:gd name="adj1" fmla="val -62707"/>
              <a:gd name="adj2" fmla="val 1154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a step has only a single input or output port, they’re primary by default. But you can set the primary status </a:t>
            </a:r>
            <a:r>
              <a:rPr lang="en-US" sz="1400" i="1" dirty="0"/>
              <a:t>explicitly</a:t>
            </a:r>
            <a:r>
              <a:rPr lang="en-US" sz="1400" dirty="0"/>
              <a:t> using a primary=“true/false” attribute here.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316481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 animBg="1"/>
      <p:bldP spid="12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14" y="109433"/>
            <a:ext cx="11617960" cy="860848"/>
          </a:xfrm>
        </p:spPr>
        <p:txBody>
          <a:bodyPr>
            <a:normAutofit/>
          </a:bodyPr>
          <a:lstStyle/>
          <a:p>
            <a:r>
              <a:rPr lang="en-US" b="1" dirty="0"/>
              <a:t>Connect ports implicitly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318345" y="1788161"/>
            <a:ext cx="9069493" cy="32932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="3.0"&gt;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name="match" select="'/*'"/&gt;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-name" select="'timestamp'"/&gt;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select="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current-dateTime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172C3E3B-5B92-4FDB-A31F-BCB6021BAA91}"/>
              </a:ext>
            </a:extLst>
          </p:cNvPr>
          <p:cNvSpPr/>
          <p:nvPr/>
        </p:nvSpPr>
        <p:spPr>
          <a:xfrm>
            <a:off x="9672320" y="5195147"/>
            <a:ext cx="2269068" cy="1090507"/>
          </a:xfrm>
          <a:prstGeom prst="wedgeEllipseCallout">
            <a:avLst>
              <a:gd name="adj1" fmla="val 37884"/>
              <a:gd name="adj2" fmla="val 69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Huh? Where are the name attributes?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673032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358F-267E-458C-A8D5-5959F20DB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0" y="278023"/>
            <a:ext cx="10515600" cy="1325563"/>
          </a:xfrm>
        </p:spPr>
        <p:txBody>
          <a:bodyPr/>
          <a:lstStyle/>
          <a:p>
            <a:r>
              <a:rPr lang="en-US" b="1" dirty="0"/>
              <a:t>Hands-on: Add a second attribute using implicit connections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5CA6D-D83C-4F14-841A-1F3902B3B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24082"/>
          </a:xfrm>
        </p:spPr>
        <p:txBody>
          <a:bodyPr>
            <a:normAutofit/>
          </a:bodyPr>
          <a:lstStyle/>
          <a:p>
            <a:r>
              <a:rPr lang="en-GB" dirty="0"/>
              <a:t>Open a command window in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exercises/04-add-attribute-3/</a:t>
            </a:r>
          </a:p>
          <a:p>
            <a:r>
              <a:rPr lang="en-GB" dirty="0"/>
              <a:t>Try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run.bat </a:t>
            </a:r>
            <a:r>
              <a:rPr lang="en-GB" dirty="0"/>
              <a:t>or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run.sh. </a:t>
            </a:r>
          </a:p>
          <a:p>
            <a:r>
              <a:rPr lang="en-GB" dirty="0"/>
              <a:t>Change the pipeline and add a second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p:attribute </a:t>
            </a:r>
            <a:r>
              <a:rPr lang="en-GB" dirty="0"/>
              <a:t>step that also adds an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enabled=“true” </a:t>
            </a:r>
            <a:r>
              <a:rPr lang="en-GB" dirty="0"/>
              <a:t>attribute to the root element.</a:t>
            </a:r>
          </a:p>
          <a:p>
            <a:pPr lvl="1"/>
            <a:r>
              <a:rPr lang="en-GB" dirty="0"/>
              <a:t>Use the primary ports implicit connections</a:t>
            </a:r>
          </a:p>
          <a:p>
            <a:r>
              <a:rPr lang="en-GB" dirty="0"/>
              <a:t>Try it!</a:t>
            </a:r>
          </a:p>
        </p:txBody>
      </p:sp>
      <p:pic>
        <p:nvPicPr>
          <p:cNvPr id="6" name="Graphic 5" descr="Right pointing backhand index ">
            <a:extLst>
              <a:ext uri="{FF2B5EF4-FFF2-40B4-BE49-F238E27FC236}">
                <a16:creationId xmlns:a16="http://schemas.microsoft.com/office/drawing/2014/main" id="{BA7FB8C5-2AEE-41C3-980A-64845E036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4836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41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14" y="109433"/>
            <a:ext cx="11617960" cy="860848"/>
          </a:xfrm>
        </p:spPr>
        <p:txBody>
          <a:bodyPr>
            <a:normAutofit/>
          </a:bodyPr>
          <a:lstStyle/>
          <a:p>
            <a:r>
              <a:rPr lang="en-US" b="1" dirty="0"/>
              <a:t>Connect ports implicitly - solution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284478" y="970281"/>
            <a:ext cx="9069493" cy="47705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="3.0"&gt;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name="match" select="'/*'"/&gt;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-name" select="'timestamp'"/&gt;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select="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current-dateTime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name="match" select="'/*'"/&gt;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name="attribute-name" select="'enabled'"/&gt;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name="attribute-value" select="true()"/&gt;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172C3E3B-5B92-4FDB-A31F-BCB6021BAA91}"/>
              </a:ext>
            </a:extLst>
          </p:cNvPr>
          <p:cNvSpPr/>
          <p:nvPr/>
        </p:nvSpPr>
        <p:spPr>
          <a:xfrm>
            <a:off x="9353971" y="4795521"/>
            <a:ext cx="2587417" cy="1490134"/>
          </a:xfrm>
          <a:prstGeom prst="wedgeEllipseCallout">
            <a:avLst>
              <a:gd name="adj1" fmla="val 37884"/>
              <a:gd name="adj2" fmla="val 69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It’s getting better. But can’t we make it a tad more concise still?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2808402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DF6DF-5EB0-4DF6-8BC9-487D213F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40453"/>
            <a:ext cx="10515600" cy="881168"/>
          </a:xfrm>
        </p:spPr>
        <p:txBody>
          <a:bodyPr/>
          <a:lstStyle/>
          <a:p>
            <a:r>
              <a:rPr lang="en-US" b="1" dirty="0"/>
              <a:t>Setting options using attributes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FC3B3-370F-4B64-A98B-2F18050F750B}"/>
              </a:ext>
            </a:extLst>
          </p:cNvPr>
          <p:cNvSpPr txBox="1"/>
          <p:nvPr/>
        </p:nvSpPr>
        <p:spPr>
          <a:xfrm>
            <a:off x="521545" y="2365588"/>
            <a:ext cx="9069493" cy="28007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="3.0"&gt;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match="/*"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-name="timestamp"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="{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current-dateTime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B7A7F7D-A3BB-46D2-820C-1DF2F63EB836}"/>
              </a:ext>
            </a:extLst>
          </p:cNvPr>
          <p:cNvSpPr/>
          <p:nvPr/>
        </p:nvSpPr>
        <p:spPr>
          <a:xfrm>
            <a:off x="6805278" y="2685614"/>
            <a:ext cx="2785760" cy="673959"/>
          </a:xfrm>
          <a:prstGeom prst="wedgeRoundRectCallout">
            <a:avLst>
              <a:gd name="adj1" fmla="val -74621"/>
              <a:gd name="adj2" fmla="val 122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can specify option values as attributes on the step invocation</a:t>
            </a:r>
            <a:endParaRPr lang="en-NL" sz="14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CF753A8B-64B7-4F2F-B19A-5A648E82B4EF}"/>
              </a:ext>
            </a:extLst>
          </p:cNvPr>
          <p:cNvSpPr/>
          <p:nvPr/>
        </p:nvSpPr>
        <p:spPr>
          <a:xfrm>
            <a:off x="6805278" y="4978387"/>
            <a:ext cx="2333279" cy="731170"/>
          </a:xfrm>
          <a:prstGeom prst="wedgeRoundRectCallout">
            <a:avLst>
              <a:gd name="adj1" fmla="val -101018"/>
              <a:gd name="adj2" fmla="val -133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To compute stuff use Attribute-Value-Templates (AVTs), just like in XSLT.</a:t>
            </a:r>
            <a:endParaRPr lang="en-NL" sz="1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48CF2A-A69E-4E2E-A741-A12FCAABD5B9}"/>
              </a:ext>
            </a:extLst>
          </p:cNvPr>
          <p:cNvSpPr/>
          <p:nvPr/>
        </p:nvSpPr>
        <p:spPr>
          <a:xfrm>
            <a:off x="3488267" y="3705013"/>
            <a:ext cx="958426" cy="492236"/>
          </a:xfrm>
          <a:prstGeom prst="ellipse">
            <a:avLst/>
          </a:prstGeom>
          <a:solidFill>
            <a:srgbClr val="FFFF00">
              <a:alpha val="32000"/>
            </a:srgb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3223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358F-267E-458C-A8D5-5959F20DB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0" y="278023"/>
            <a:ext cx="9917853" cy="1325563"/>
          </a:xfrm>
        </p:spPr>
        <p:txBody>
          <a:bodyPr/>
          <a:lstStyle/>
          <a:p>
            <a:r>
              <a:rPr lang="en-US" b="1" dirty="0"/>
              <a:t>Hands-on: Add a second attribute using option values set by attributes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5CA6D-D83C-4F14-841A-1F3902B3B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24082"/>
          </a:xfrm>
        </p:spPr>
        <p:txBody>
          <a:bodyPr>
            <a:normAutofit/>
          </a:bodyPr>
          <a:lstStyle/>
          <a:p>
            <a:r>
              <a:rPr lang="en-GB" dirty="0"/>
              <a:t>Open a command window in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exercises/05-add-attribute-4/</a:t>
            </a:r>
          </a:p>
          <a:p>
            <a:r>
              <a:rPr lang="en-GB" dirty="0"/>
              <a:t>Try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run.bat </a:t>
            </a:r>
            <a:r>
              <a:rPr lang="en-GB" dirty="0"/>
              <a:t>or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run.sh. </a:t>
            </a:r>
          </a:p>
          <a:p>
            <a:r>
              <a:rPr lang="en-GB" dirty="0"/>
              <a:t>Change the pipeline and add a second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p:attribute </a:t>
            </a:r>
            <a:r>
              <a:rPr lang="en-GB" dirty="0"/>
              <a:t>step that also adds an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enabled=“true” </a:t>
            </a:r>
            <a:r>
              <a:rPr lang="en-GB" dirty="0"/>
              <a:t>attribute to the root element.</a:t>
            </a:r>
          </a:p>
          <a:p>
            <a:pPr lvl="1"/>
            <a:r>
              <a:rPr lang="en-GB" dirty="0"/>
              <a:t>Set all the options by attributes</a:t>
            </a:r>
          </a:p>
          <a:p>
            <a:r>
              <a:rPr lang="en-GB" dirty="0"/>
              <a:t>Try it!</a:t>
            </a:r>
          </a:p>
        </p:txBody>
      </p:sp>
      <p:pic>
        <p:nvPicPr>
          <p:cNvPr id="6" name="Graphic 5" descr="Right pointing backhand index ">
            <a:extLst>
              <a:ext uri="{FF2B5EF4-FFF2-40B4-BE49-F238E27FC236}">
                <a16:creationId xmlns:a16="http://schemas.microsoft.com/office/drawing/2014/main" id="{BA7FB8C5-2AEE-41C3-980A-64845E036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483604"/>
            <a:ext cx="914400" cy="914400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5890DBE-1660-4AC0-9271-7BF4A08AF31F}"/>
              </a:ext>
            </a:extLst>
          </p:cNvPr>
          <p:cNvSpPr/>
          <p:nvPr/>
        </p:nvSpPr>
        <p:spPr>
          <a:xfrm>
            <a:off x="9029700" y="5071747"/>
            <a:ext cx="2911688" cy="1213908"/>
          </a:xfrm>
          <a:prstGeom prst="wedgeEllipseCallout">
            <a:avLst>
              <a:gd name="adj1" fmla="val 37884"/>
              <a:gd name="adj2" fmla="val 69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Zzzzzzzz</a:t>
            </a:r>
            <a:r>
              <a:rPr lang="en-US" sz="1600" dirty="0"/>
              <a:t>……</a:t>
            </a:r>
          </a:p>
          <a:p>
            <a:pPr algn="ctr"/>
            <a:r>
              <a:rPr lang="en-US" sz="1600" dirty="0"/>
              <a:t>All that attribute adding is </a:t>
            </a:r>
            <a:r>
              <a:rPr lang="en-US" sz="1600" i="1" dirty="0"/>
              <a:t>so</a:t>
            </a:r>
            <a:r>
              <a:rPr lang="en-US" sz="1600" dirty="0"/>
              <a:t> boring, time to move on!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1933691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F04C-64E6-4073-BD78-F756A1AF1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67" y="89552"/>
            <a:ext cx="10515600" cy="1325563"/>
          </a:xfrm>
        </p:spPr>
        <p:txBody>
          <a:bodyPr/>
          <a:lstStyle/>
          <a:p>
            <a:r>
              <a:rPr lang="en-US" b="1" dirty="0"/>
              <a:t>Why should I bother?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31072-9F3A-4533-98E6-F13BF85D6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85" y="1656524"/>
            <a:ext cx="8869471" cy="4351338"/>
          </a:xfrm>
        </p:spPr>
        <p:txBody>
          <a:bodyPr/>
          <a:lstStyle/>
          <a:p>
            <a:r>
              <a:rPr lang="en-US" dirty="0"/>
              <a:t>Pipelines are ubiquitous all around us</a:t>
            </a:r>
          </a:p>
          <a:p>
            <a:r>
              <a:rPr lang="en-US" dirty="0"/>
              <a:t>Solve problems with a set of small, sharp tools that combine in many ways</a:t>
            </a:r>
          </a:p>
          <a:p>
            <a:pPr lvl="1"/>
            <a:r>
              <a:rPr lang="en-US" dirty="0"/>
              <a:t>Like the UNIX command line</a:t>
            </a:r>
          </a:p>
          <a:p>
            <a:r>
              <a:rPr lang="en-US" dirty="0"/>
              <a:t>Very natural choice for document processing</a:t>
            </a:r>
          </a:p>
          <a:p>
            <a:r>
              <a:rPr lang="en-US" dirty="0"/>
              <a:t>Compose small tools into something bigger, pipelines…</a:t>
            </a:r>
          </a:p>
          <a:p>
            <a:r>
              <a:rPr lang="en-US" dirty="0"/>
              <a:t>XProc beats the alternatives</a:t>
            </a:r>
            <a:endParaRPr lang="en-NL" dirty="0"/>
          </a:p>
        </p:txBody>
      </p:sp>
      <p:pic>
        <p:nvPicPr>
          <p:cNvPr id="7" name="Picture 6" descr="A factory next to a fence&#10;&#10;Description automatically generated">
            <a:extLst>
              <a:ext uri="{FF2B5EF4-FFF2-40B4-BE49-F238E27FC236}">
                <a16:creationId xmlns:a16="http://schemas.microsoft.com/office/drawing/2014/main" id="{5A6F02A3-55AE-406D-9533-E86CE4C49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13" y="70437"/>
            <a:ext cx="3270144" cy="1839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E5053B-0583-41D9-8FB2-4432BE4FB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057" y="1596134"/>
            <a:ext cx="2170576" cy="135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BBE5BE1E-FB12-471A-88C9-6C5F44060095}"/>
              </a:ext>
            </a:extLst>
          </p:cNvPr>
          <p:cNvSpPr/>
          <p:nvPr/>
        </p:nvSpPr>
        <p:spPr>
          <a:xfrm>
            <a:off x="3720231" y="5505189"/>
            <a:ext cx="7478038" cy="1213111"/>
          </a:xfrm>
          <a:prstGeom prst="wedgeEllipseCallout">
            <a:avLst>
              <a:gd name="adj1" fmla="val 55382"/>
              <a:gd name="adj2" fmla="val 42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 successful example of large-scale application of XProc (1.0) pipelines doing document engineering: </a:t>
            </a:r>
          </a:p>
          <a:p>
            <a:pPr algn="ctr"/>
            <a:r>
              <a:rPr lang="en-US" sz="1600" dirty="0"/>
              <a:t>https://www.le-tex.de/en/transpect.html</a:t>
            </a:r>
            <a:endParaRPr lang="en-NL" sz="1600" dirty="0"/>
          </a:p>
        </p:txBody>
      </p:sp>
      <p:pic>
        <p:nvPicPr>
          <p:cNvPr id="1028" name="Picture 4" descr="Afbeeldingsresultaat voor automotive industry">
            <a:extLst>
              <a:ext uri="{FF2B5EF4-FFF2-40B4-BE49-F238E27FC236}">
                <a16:creationId xmlns:a16="http://schemas.microsoft.com/office/drawing/2014/main" id="{9AED3A8E-A72F-4225-9963-5DFF255EE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938" y="2990665"/>
            <a:ext cx="2464301" cy="1642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173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14" y="109433"/>
            <a:ext cx="11617960" cy="860848"/>
          </a:xfrm>
        </p:spPr>
        <p:txBody>
          <a:bodyPr>
            <a:normAutofit/>
          </a:bodyPr>
          <a:lstStyle/>
          <a:p>
            <a:r>
              <a:rPr lang="en-US" b="1" dirty="0"/>
              <a:t>Set options using attributes - solution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433491" y="1715348"/>
            <a:ext cx="9069493" cy="32932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match="/*"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-name="timestamp"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="{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current-dateTime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match="/*"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172C3E3B-5B92-4FDB-A31F-BCB6021BAA91}"/>
              </a:ext>
            </a:extLst>
          </p:cNvPr>
          <p:cNvSpPr/>
          <p:nvPr/>
        </p:nvSpPr>
        <p:spPr>
          <a:xfrm>
            <a:off x="9353971" y="4795521"/>
            <a:ext cx="2587417" cy="1490134"/>
          </a:xfrm>
          <a:prstGeom prst="wedgeEllipseCallout">
            <a:avLst>
              <a:gd name="adj1" fmla="val 37884"/>
              <a:gd name="adj2" fmla="val 69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Short, concise and intuitively clear. That’s how I like it!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322675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E307A-DE4A-4A9D-9AF4-D8B1716CE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71" y="120196"/>
            <a:ext cx="8206108" cy="881289"/>
          </a:xfrm>
        </p:spPr>
        <p:txBody>
          <a:bodyPr>
            <a:normAutofit/>
          </a:bodyPr>
          <a:lstStyle/>
          <a:p>
            <a:r>
              <a:rPr lang="en-US" b="1" dirty="0"/>
              <a:t>Intermezzo 1: Your own options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38992-5E1D-4307-9820-73E396B0D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8440"/>
            <a:ext cx="10515600" cy="1962603"/>
          </a:xfrm>
        </p:spPr>
        <p:txBody>
          <a:bodyPr/>
          <a:lstStyle/>
          <a:p>
            <a:r>
              <a:rPr lang="en-US" dirty="0"/>
              <a:t>We’ve seen that built-in steps can have options</a:t>
            </a:r>
          </a:p>
          <a:p>
            <a:pPr lvl="1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</a:p>
          <a:p>
            <a:pPr lvl="1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attribute-name</a:t>
            </a:r>
          </a:p>
          <a:p>
            <a:pPr lvl="1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</a:p>
          <a:p>
            <a:r>
              <a:rPr lang="en-US" dirty="0"/>
              <a:t>What if you want to add an option to your own step?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53DC5-83F4-4B92-B083-E42001DF7DBB}"/>
              </a:ext>
            </a:extLst>
          </p:cNvPr>
          <p:cNvSpPr txBox="1"/>
          <p:nvPr/>
        </p:nvSpPr>
        <p:spPr>
          <a:xfrm>
            <a:off x="178645" y="3123297"/>
            <a:ext cx="8525451" cy="28007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="3.0"&gt;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name=“username"/&gt;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match="/*"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-name=“username"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="{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upper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-case($username)}"/&gt;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8B4C3EF-6AAF-415B-819D-46B5A8DB26FB}"/>
              </a:ext>
            </a:extLst>
          </p:cNvPr>
          <p:cNvSpPr/>
          <p:nvPr/>
        </p:nvSpPr>
        <p:spPr>
          <a:xfrm>
            <a:off x="4549260" y="3480271"/>
            <a:ext cx="2101911" cy="673959"/>
          </a:xfrm>
          <a:prstGeom prst="wedgeRoundRectCallout">
            <a:avLst>
              <a:gd name="adj1" fmla="val -81271"/>
              <a:gd name="adj2" fmla="val 998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Declare the option in the prolog of your step</a:t>
            </a:r>
            <a:endParaRPr lang="en-NL" sz="1400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A1527EC-5F97-4280-8429-F8BB0F47ABAC}"/>
              </a:ext>
            </a:extLst>
          </p:cNvPr>
          <p:cNvSpPr/>
          <p:nvPr/>
        </p:nvSpPr>
        <p:spPr>
          <a:xfrm>
            <a:off x="5703145" y="5472359"/>
            <a:ext cx="2101911" cy="673959"/>
          </a:xfrm>
          <a:prstGeom prst="wedgeRoundRectCallout">
            <a:avLst>
              <a:gd name="adj1" fmla="val -153517"/>
              <a:gd name="adj2" fmla="val -63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Reference the option using the $... notation, just like XSLT and XQuery</a:t>
            </a:r>
            <a:endParaRPr lang="en-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8C12D-DF37-4418-8398-68AC541BCEDA}"/>
              </a:ext>
            </a:extLst>
          </p:cNvPr>
          <p:cNvSpPr txBox="1"/>
          <p:nvPr/>
        </p:nvSpPr>
        <p:spPr>
          <a:xfrm>
            <a:off x="1044060" y="6281038"/>
            <a:ext cx="399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See: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exercises/06-own-option/</a:t>
            </a:r>
          </a:p>
          <a:p>
            <a:endParaRPr lang="en-NL" dirty="0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8CB69328-A21C-42A9-B885-70CBE7F4487F}"/>
              </a:ext>
            </a:extLst>
          </p:cNvPr>
          <p:cNvSpPr/>
          <p:nvPr/>
        </p:nvSpPr>
        <p:spPr>
          <a:xfrm>
            <a:off x="9321313" y="4790904"/>
            <a:ext cx="2587417" cy="1490134"/>
          </a:xfrm>
          <a:prstGeom prst="wedgeEllipseCallout">
            <a:avLst>
              <a:gd name="adj1" fmla="val 37884"/>
              <a:gd name="adj2" fmla="val 69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 can make an option required, set a datatype, supply a default, etc.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3025961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E307A-DE4A-4A9D-9AF4-D8B1716CE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71" y="120196"/>
            <a:ext cx="5834743" cy="881289"/>
          </a:xfrm>
        </p:spPr>
        <p:txBody>
          <a:bodyPr/>
          <a:lstStyle/>
          <a:p>
            <a:r>
              <a:rPr lang="en-US" b="1" dirty="0"/>
              <a:t>Intermezzo 2: Variables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53DC5-83F4-4B92-B083-E42001DF7DBB}"/>
              </a:ext>
            </a:extLst>
          </p:cNvPr>
          <p:cNvSpPr txBox="1"/>
          <p:nvPr/>
        </p:nvSpPr>
        <p:spPr>
          <a:xfrm>
            <a:off x="666566" y="1140336"/>
            <a:ext cx="10447748" cy="3539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="http://www.w3.org/ns/xproc"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="3.0"&gt;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p:output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p:option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name="username"/&gt;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p:variable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select="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upper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-case($username) || '-' || 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p:system-property('p:episode')" 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p:add-attribute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match="/*"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-name="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attribute-value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="{$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}"/&gt;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p:declare-step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8B4C3EF-6AAF-415B-819D-46B5A8DB26FB}"/>
              </a:ext>
            </a:extLst>
          </p:cNvPr>
          <p:cNvSpPr/>
          <p:nvPr/>
        </p:nvSpPr>
        <p:spPr>
          <a:xfrm>
            <a:off x="6241988" y="1786192"/>
            <a:ext cx="2101911" cy="673959"/>
          </a:xfrm>
          <a:prstGeom prst="wedgeRoundRectCallout">
            <a:avLst>
              <a:gd name="adj1" fmla="val -126587"/>
              <a:gd name="adj2" fmla="val 1063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Declare the variable anywhere</a:t>
            </a:r>
            <a:endParaRPr lang="en-NL" sz="1400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A1527EC-5F97-4280-8429-F8BB0F47ABAC}"/>
              </a:ext>
            </a:extLst>
          </p:cNvPr>
          <p:cNvSpPr/>
          <p:nvPr/>
        </p:nvSpPr>
        <p:spPr>
          <a:xfrm>
            <a:off x="6818932" y="4453924"/>
            <a:ext cx="2101911" cy="673959"/>
          </a:xfrm>
          <a:prstGeom prst="wedgeRoundRectCallout">
            <a:avLst>
              <a:gd name="adj1" fmla="val 54418"/>
              <a:gd name="adj2" fmla="val -1294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Reference the variable using the $... notation, just like XSLT and XQuery</a:t>
            </a:r>
            <a:endParaRPr lang="en-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8C12D-DF37-4418-8398-68AC541BCEDA}"/>
              </a:ext>
            </a:extLst>
          </p:cNvPr>
          <p:cNvSpPr txBox="1"/>
          <p:nvPr/>
        </p:nvSpPr>
        <p:spPr>
          <a:xfrm>
            <a:off x="162318" y="6281038"/>
            <a:ext cx="399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See: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exercises/07-variables/</a:t>
            </a:r>
          </a:p>
          <a:p>
            <a:endParaRPr lang="en-NL" dirty="0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8CB69328-A21C-42A9-B885-70CBE7F4487F}"/>
              </a:ext>
            </a:extLst>
          </p:cNvPr>
          <p:cNvSpPr/>
          <p:nvPr/>
        </p:nvSpPr>
        <p:spPr>
          <a:xfrm>
            <a:off x="8695649" y="5220928"/>
            <a:ext cx="3213081" cy="1060109"/>
          </a:xfrm>
          <a:prstGeom prst="wedgeEllipseCallout">
            <a:avLst>
              <a:gd name="adj1" fmla="val 37884"/>
              <a:gd name="adj2" fmla="val 69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Variables can be of any datatype, just like in XSLT or XQuery</a:t>
            </a:r>
            <a:endParaRPr lang="en-NL" sz="16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670E29-4B8E-44BD-A1EE-B2CD8E4821CE}"/>
              </a:ext>
            </a:extLst>
          </p:cNvPr>
          <p:cNvSpPr/>
          <p:nvPr/>
        </p:nvSpPr>
        <p:spPr>
          <a:xfrm>
            <a:off x="1191382" y="2960904"/>
            <a:ext cx="4251476" cy="680357"/>
          </a:xfrm>
          <a:prstGeom prst="ellipse">
            <a:avLst/>
          </a:prstGeom>
          <a:solidFill>
            <a:srgbClr val="FFFF00">
              <a:alpha val="32000"/>
            </a:srgb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770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E307A-DE4A-4A9D-9AF4-D8B1716CE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71" y="120196"/>
            <a:ext cx="5834743" cy="881289"/>
          </a:xfrm>
        </p:spPr>
        <p:txBody>
          <a:bodyPr/>
          <a:lstStyle/>
          <a:p>
            <a:r>
              <a:rPr lang="en-US" b="1" dirty="0"/>
              <a:t>Intermezzo 2: Variables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53DC5-83F4-4B92-B083-E42001DF7DBB}"/>
              </a:ext>
            </a:extLst>
          </p:cNvPr>
          <p:cNvSpPr txBox="1"/>
          <p:nvPr/>
        </p:nvSpPr>
        <p:spPr>
          <a:xfrm>
            <a:off x="399487" y="2898344"/>
            <a:ext cx="1044774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p:variable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name="status" select="/*/@status" /&gt;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8B4C3EF-6AAF-415B-819D-46B5A8DB26FB}"/>
              </a:ext>
            </a:extLst>
          </p:cNvPr>
          <p:cNvSpPr/>
          <p:nvPr/>
        </p:nvSpPr>
        <p:spPr>
          <a:xfrm>
            <a:off x="6730223" y="1874709"/>
            <a:ext cx="3033209" cy="673959"/>
          </a:xfrm>
          <a:prstGeom prst="wedgeRoundRectCallout">
            <a:avLst>
              <a:gd name="adj1" fmla="val -100331"/>
              <a:gd name="adj2" fmla="val 1054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Read values from the document flowing through!</a:t>
            </a:r>
            <a:endParaRPr lang="en-NL" sz="1400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8B96F955-EBB4-4B16-B147-15644F5B9304}"/>
              </a:ext>
            </a:extLst>
          </p:cNvPr>
          <p:cNvSpPr/>
          <p:nvPr/>
        </p:nvSpPr>
        <p:spPr>
          <a:xfrm>
            <a:off x="7940532" y="5091143"/>
            <a:ext cx="3968199" cy="1209367"/>
          </a:xfrm>
          <a:prstGeom prst="wedgeEllipseCallout">
            <a:avLst>
              <a:gd name="adj1" fmla="val 41303"/>
              <a:gd name="adj2" fmla="val 70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 can even base its value on something flowing from another output port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3422099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2F0EBACE-7E05-4D8B-BE38-103C177C6E7D}"/>
              </a:ext>
            </a:extLst>
          </p:cNvPr>
          <p:cNvSpPr/>
          <p:nvPr/>
        </p:nvSpPr>
        <p:spPr>
          <a:xfrm>
            <a:off x="4061707" y="2248756"/>
            <a:ext cx="1484008" cy="20086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i="1" dirty="0">
                <a:solidFill>
                  <a:schemeClr val="tx1"/>
                </a:solidFill>
              </a:rPr>
              <a:t>options</a:t>
            </a:r>
            <a:endParaRPr lang="en-NL" sz="1400" i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6838315" cy="706299"/>
          </a:xfrm>
        </p:spPr>
        <p:txBody>
          <a:bodyPr>
            <a:normAutofit/>
          </a:bodyPr>
          <a:lstStyle/>
          <a:p>
            <a:r>
              <a:rPr lang="en-US" b="1" dirty="0"/>
              <a:t>The p:insert step</a:t>
            </a:r>
          </a:p>
        </p:txBody>
      </p:sp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7BDD6240-29EF-4245-B81C-A5B7F0E877E0}"/>
              </a:ext>
            </a:extLst>
          </p:cNvPr>
          <p:cNvSpPr/>
          <p:nvPr/>
        </p:nvSpPr>
        <p:spPr>
          <a:xfrm>
            <a:off x="1951875" y="2954944"/>
            <a:ext cx="1913389" cy="1080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p:insert</a:t>
            </a:r>
          </a:p>
        </p:txBody>
      </p:sp>
      <p:sp>
        <p:nvSpPr>
          <p:cNvPr id="40" name="Pijl: links 39">
            <a:extLst>
              <a:ext uri="{FF2B5EF4-FFF2-40B4-BE49-F238E27FC236}">
                <a16:creationId xmlns:a16="http://schemas.microsoft.com/office/drawing/2014/main" id="{9DF171E0-188C-449C-9AB3-7E6B529B4AD2}"/>
              </a:ext>
            </a:extLst>
          </p:cNvPr>
          <p:cNvSpPr/>
          <p:nvPr/>
        </p:nvSpPr>
        <p:spPr>
          <a:xfrm>
            <a:off x="3806541" y="3156280"/>
            <a:ext cx="620785" cy="176169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jl: rechts 40">
            <a:extLst>
              <a:ext uri="{FF2B5EF4-FFF2-40B4-BE49-F238E27FC236}">
                <a16:creationId xmlns:a16="http://schemas.microsoft.com/office/drawing/2014/main" id="{3B2FD93D-A3AA-41B7-B3F0-21F3B2AE716E}"/>
              </a:ext>
            </a:extLst>
          </p:cNvPr>
          <p:cNvSpPr/>
          <p:nvPr/>
        </p:nvSpPr>
        <p:spPr>
          <a:xfrm rot="5400000">
            <a:off x="1716566" y="2135903"/>
            <a:ext cx="1407385" cy="51592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42" name="Pijl: rechts 41">
            <a:extLst>
              <a:ext uri="{FF2B5EF4-FFF2-40B4-BE49-F238E27FC236}">
                <a16:creationId xmlns:a16="http://schemas.microsoft.com/office/drawing/2014/main" id="{97080643-B7A5-405E-B720-1EB273C80072}"/>
              </a:ext>
            </a:extLst>
          </p:cNvPr>
          <p:cNvSpPr/>
          <p:nvPr/>
        </p:nvSpPr>
        <p:spPr>
          <a:xfrm rot="5400000">
            <a:off x="2707166" y="2140690"/>
            <a:ext cx="1407387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insertion</a:t>
            </a:r>
          </a:p>
        </p:txBody>
      </p:sp>
      <p:sp>
        <p:nvSpPr>
          <p:cNvPr id="43" name="Pijl: rechts 42">
            <a:extLst>
              <a:ext uri="{FF2B5EF4-FFF2-40B4-BE49-F238E27FC236}">
                <a16:creationId xmlns:a16="http://schemas.microsoft.com/office/drawing/2014/main" id="{DF86B976-A420-40AE-AC68-37D82162DE59}"/>
              </a:ext>
            </a:extLst>
          </p:cNvPr>
          <p:cNvSpPr/>
          <p:nvPr/>
        </p:nvSpPr>
        <p:spPr>
          <a:xfrm rot="5400000">
            <a:off x="1716565" y="4383698"/>
            <a:ext cx="1407385" cy="51592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</a:t>
            </a: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1C99A299-0FAA-4650-B11B-96F90436B899}"/>
              </a:ext>
            </a:extLst>
          </p:cNvPr>
          <p:cNvSpPr txBox="1"/>
          <p:nvPr/>
        </p:nvSpPr>
        <p:spPr>
          <a:xfrm>
            <a:off x="4416880" y="3060124"/>
            <a:ext cx="1451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match</a:t>
            </a:r>
          </a:p>
        </p:txBody>
      </p:sp>
      <p:sp>
        <p:nvSpPr>
          <p:cNvPr id="46" name="Rechthoek: ezelsoor 45">
            <a:extLst>
              <a:ext uri="{FF2B5EF4-FFF2-40B4-BE49-F238E27FC236}">
                <a16:creationId xmlns:a16="http://schemas.microsoft.com/office/drawing/2014/main" id="{EBF29E64-D29D-4B09-8550-24BD4ACBBE36}"/>
              </a:ext>
            </a:extLst>
          </p:cNvPr>
          <p:cNvSpPr/>
          <p:nvPr/>
        </p:nvSpPr>
        <p:spPr>
          <a:xfrm>
            <a:off x="874940" y="1267117"/>
            <a:ext cx="1076936" cy="828626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document</a:t>
            </a:r>
          </a:p>
        </p:txBody>
      </p:sp>
      <p:sp>
        <p:nvSpPr>
          <p:cNvPr id="47" name="Boog 46">
            <a:extLst>
              <a:ext uri="{FF2B5EF4-FFF2-40B4-BE49-F238E27FC236}">
                <a16:creationId xmlns:a16="http://schemas.microsoft.com/office/drawing/2014/main" id="{159E1A10-BD20-4511-B435-7811C3EEFE5A}"/>
              </a:ext>
            </a:extLst>
          </p:cNvPr>
          <p:cNvSpPr/>
          <p:nvPr/>
        </p:nvSpPr>
        <p:spPr>
          <a:xfrm>
            <a:off x="1583459" y="1172413"/>
            <a:ext cx="822121" cy="794722"/>
          </a:xfrm>
          <a:prstGeom prst="arc">
            <a:avLst>
              <a:gd name="adj1" fmla="val 14279023"/>
              <a:gd name="adj2" fmla="val 0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hoek: ezelsoor 47">
            <a:extLst>
              <a:ext uri="{FF2B5EF4-FFF2-40B4-BE49-F238E27FC236}">
                <a16:creationId xmlns:a16="http://schemas.microsoft.com/office/drawing/2014/main" id="{C1FBA8A5-0A0B-4EF7-A4AB-EBB5A671A8BC}"/>
              </a:ext>
            </a:extLst>
          </p:cNvPr>
          <p:cNvSpPr/>
          <p:nvPr/>
        </p:nvSpPr>
        <p:spPr>
          <a:xfrm>
            <a:off x="3952936" y="1267117"/>
            <a:ext cx="1186633" cy="828626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Document to insert</a:t>
            </a:r>
          </a:p>
        </p:txBody>
      </p:sp>
      <p:sp>
        <p:nvSpPr>
          <p:cNvPr id="49" name="Boog 48">
            <a:extLst>
              <a:ext uri="{FF2B5EF4-FFF2-40B4-BE49-F238E27FC236}">
                <a16:creationId xmlns:a16="http://schemas.microsoft.com/office/drawing/2014/main" id="{F5B64633-DC70-4AA4-B7A7-7383BDEE7F8F}"/>
              </a:ext>
            </a:extLst>
          </p:cNvPr>
          <p:cNvSpPr/>
          <p:nvPr/>
        </p:nvSpPr>
        <p:spPr>
          <a:xfrm flipH="1">
            <a:off x="3387088" y="1138509"/>
            <a:ext cx="893020" cy="828626"/>
          </a:xfrm>
          <a:prstGeom prst="arc">
            <a:avLst>
              <a:gd name="adj1" fmla="val 14279023"/>
              <a:gd name="adj2" fmla="val 267972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hoek: ezelsoor 49">
            <a:extLst>
              <a:ext uri="{FF2B5EF4-FFF2-40B4-BE49-F238E27FC236}">
                <a16:creationId xmlns:a16="http://schemas.microsoft.com/office/drawing/2014/main" id="{A724BDD8-DFBE-4C66-9EE6-2CE5F0C83F0B}"/>
              </a:ext>
            </a:extLst>
          </p:cNvPr>
          <p:cNvSpPr/>
          <p:nvPr/>
        </p:nvSpPr>
        <p:spPr>
          <a:xfrm>
            <a:off x="818372" y="5295013"/>
            <a:ext cx="1147481" cy="873129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document</a:t>
            </a:r>
          </a:p>
        </p:txBody>
      </p:sp>
      <p:sp>
        <p:nvSpPr>
          <p:cNvPr id="53" name="Boog 52">
            <a:extLst>
              <a:ext uri="{FF2B5EF4-FFF2-40B4-BE49-F238E27FC236}">
                <a16:creationId xmlns:a16="http://schemas.microsoft.com/office/drawing/2014/main" id="{80CFCE8D-BEC7-4828-BB56-0FFF5E68470E}"/>
              </a:ext>
            </a:extLst>
          </p:cNvPr>
          <p:cNvSpPr/>
          <p:nvPr/>
        </p:nvSpPr>
        <p:spPr>
          <a:xfrm flipV="1">
            <a:off x="1687616" y="4995534"/>
            <a:ext cx="725569" cy="828625"/>
          </a:xfrm>
          <a:prstGeom prst="arc">
            <a:avLst/>
          </a:prstGeom>
          <a:ln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ijl: links 53">
            <a:extLst>
              <a:ext uri="{FF2B5EF4-FFF2-40B4-BE49-F238E27FC236}">
                <a16:creationId xmlns:a16="http://schemas.microsoft.com/office/drawing/2014/main" id="{019E684F-99E2-4FCB-8047-E2E2A2DEA319}"/>
              </a:ext>
            </a:extLst>
          </p:cNvPr>
          <p:cNvSpPr/>
          <p:nvPr/>
        </p:nvSpPr>
        <p:spPr>
          <a:xfrm>
            <a:off x="3804608" y="3714639"/>
            <a:ext cx="620785" cy="176169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81970CD1-8F3D-410A-B532-B47C13D79713}"/>
              </a:ext>
            </a:extLst>
          </p:cNvPr>
          <p:cNvSpPr txBox="1"/>
          <p:nvPr/>
        </p:nvSpPr>
        <p:spPr>
          <a:xfrm>
            <a:off x="4413921" y="3580896"/>
            <a:ext cx="1451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16020-2D29-41C5-8CCA-0CA2038558FE}"/>
              </a:ext>
            </a:extLst>
          </p:cNvPr>
          <p:cNvSpPr txBox="1"/>
          <p:nvPr/>
        </p:nvSpPr>
        <p:spPr>
          <a:xfrm>
            <a:off x="3952936" y="4301640"/>
            <a:ext cx="25013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Possible values for position: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first-child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last-child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after</a:t>
            </a:r>
            <a:endParaRPr lang="en-NL" sz="1400" dirty="0"/>
          </a:p>
        </p:txBody>
      </p:sp>
      <p:sp>
        <p:nvSpPr>
          <p:cNvPr id="44" name="Speech Bubble: Oval 43">
            <a:extLst>
              <a:ext uri="{FF2B5EF4-FFF2-40B4-BE49-F238E27FC236}">
                <a16:creationId xmlns:a16="http://schemas.microsoft.com/office/drawing/2014/main" id="{8F44D0E6-F61B-4993-9025-5057AD0F23BA}"/>
              </a:ext>
            </a:extLst>
          </p:cNvPr>
          <p:cNvSpPr/>
          <p:nvPr/>
        </p:nvSpPr>
        <p:spPr>
          <a:xfrm>
            <a:off x="7203112" y="4995534"/>
            <a:ext cx="4880515" cy="978174"/>
          </a:xfrm>
          <a:prstGeom prst="wedgeEllipseCallout">
            <a:avLst>
              <a:gd name="adj1" fmla="val 39903"/>
              <a:gd name="adj2" fmla="val 1123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The source and result port are primary, the insertion port is not…</a:t>
            </a:r>
            <a:endParaRPr lang="en-NL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6505F-7B20-414E-B693-308813436284}"/>
              </a:ext>
            </a:extLst>
          </p:cNvPr>
          <p:cNvSpPr txBox="1"/>
          <p:nvPr/>
        </p:nvSpPr>
        <p:spPr>
          <a:xfrm>
            <a:off x="6206121" y="654828"/>
            <a:ext cx="5226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2"/>
              </a:rPr>
              <a:t>http://spec.xproc.org/master/head/steps/#c.insert</a:t>
            </a:r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3927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0" grpId="0" animBg="1"/>
      <p:bldP spid="41" grpId="0" animBg="1"/>
      <p:bldP spid="42" grpId="0" animBg="1"/>
      <p:bldP spid="43" grpId="0" animBg="1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4" grpId="0" animBg="1"/>
      <p:bldP spid="5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" y="182438"/>
            <a:ext cx="11617960" cy="860848"/>
          </a:xfrm>
        </p:spPr>
        <p:txBody>
          <a:bodyPr>
            <a:normAutofit/>
          </a:bodyPr>
          <a:lstStyle/>
          <a:p>
            <a:r>
              <a:rPr lang="en-US" b="1" dirty="0"/>
              <a:t>Connect a port to an inline document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707703" y="2351165"/>
            <a:ext cx="4666610" cy="28007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p:some-step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...&gt;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port="port-name"&gt;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p:inline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... (inline document) ...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p:inline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p:some-step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117CF69-997A-40EE-AE26-05AF95ECBE5A}"/>
              </a:ext>
            </a:extLst>
          </p:cNvPr>
          <p:cNvSpPr/>
          <p:nvPr/>
        </p:nvSpPr>
        <p:spPr>
          <a:xfrm>
            <a:off x="4100909" y="1766195"/>
            <a:ext cx="2665651" cy="673959"/>
          </a:xfrm>
          <a:prstGeom prst="wedgeRoundRectCallout">
            <a:avLst>
              <a:gd name="adj1" fmla="val -111204"/>
              <a:gd name="adj2" fmla="val 152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most cases you can leave out the &lt;</a:t>
            </a:r>
            <a:r>
              <a:rPr lang="en-US" sz="1400" dirty="0" err="1"/>
              <a:t>p:inline</a:t>
            </a:r>
            <a:r>
              <a:rPr lang="en-US" sz="1400" dirty="0"/>
              <a:t>&gt; wrapper</a:t>
            </a:r>
            <a:endParaRPr lang="en-NL" sz="1400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BDC155D-688E-4A0A-9CE0-63D1A5325A22}"/>
              </a:ext>
            </a:extLst>
          </p:cNvPr>
          <p:cNvSpPr/>
          <p:nvPr/>
        </p:nvSpPr>
        <p:spPr>
          <a:xfrm>
            <a:off x="6972911" y="3334440"/>
            <a:ext cx="2665651" cy="673959"/>
          </a:xfrm>
          <a:prstGeom prst="wedgeRoundRectCallout">
            <a:avLst>
              <a:gd name="adj1" fmla="val -137097"/>
              <a:gd name="adj2" fmla="val -296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can use expressions between curly braces {…} in your inline document</a:t>
            </a:r>
            <a:endParaRPr lang="en-NL" sz="1400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72204B1B-9188-4DBC-B186-4FF87CAA2C01}"/>
              </a:ext>
            </a:extLst>
          </p:cNvPr>
          <p:cNvSpPr/>
          <p:nvPr/>
        </p:nvSpPr>
        <p:spPr>
          <a:xfrm>
            <a:off x="7154386" y="5085645"/>
            <a:ext cx="4968351" cy="1213908"/>
          </a:xfrm>
          <a:prstGeom prst="wedgeEllipseCallout">
            <a:avLst>
              <a:gd name="adj1" fmla="val 39665"/>
              <a:gd name="adj2" fmla="val 70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Expressions between curly braces are called TVTs (Text-Value-Templates and AVTs (Attribute-Value-Templates)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1687242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358F-267E-458C-A8D5-5959F20DB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0" y="278023"/>
            <a:ext cx="9917853" cy="1325563"/>
          </a:xfrm>
        </p:spPr>
        <p:txBody>
          <a:bodyPr/>
          <a:lstStyle/>
          <a:p>
            <a:r>
              <a:rPr lang="en-US" b="1" dirty="0"/>
              <a:t>Hands-on: Add an additional child element using an inline document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5CA6D-D83C-4F14-841A-1F3902B3B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60799" cy="4548771"/>
          </a:xfrm>
        </p:spPr>
        <p:txBody>
          <a:bodyPr>
            <a:normAutofit/>
          </a:bodyPr>
          <a:lstStyle/>
          <a:p>
            <a:r>
              <a:rPr lang="en-GB" dirty="0"/>
              <a:t>Open a command window in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exercises/08-connect-inline/</a:t>
            </a:r>
          </a:p>
          <a:p>
            <a:r>
              <a:rPr lang="en-GB" dirty="0"/>
              <a:t>Finish the pipeline so it adds a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&lt;location&gt;Berlin 2019&lt;/location&gt; </a:t>
            </a:r>
            <a:r>
              <a:rPr lang="en-GB" dirty="0"/>
              <a:t>element after the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&lt;presenter&gt; </a:t>
            </a:r>
            <a:r>
              <a:rPr lang="en-GB" dirty="0"/>
              <a:t>element.</a:t>
            </a:r>
          </a:p>
          <a:p>
            <a:pPr lvl="1"/>
            <a:r>
              <a:rPr lang="en-GB" dirty="0"/>
              <a:t>Use the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p:insert </a:t>
            </a:r>
            <a:r>
              <a:rPr lang="en-GB" dirty="0"/>
              <a:t>step</a:t>
            </a:r>
          </a:p>
          <a:p>
            <a:pPr lvl="1"/>
            <a:r>
              <a:rPr lang="en-GB" dirty="0"/>
              <a:t>Use a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p:inline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/>
              <a:t>wrapper</a:t>
            </a:r>
          </a:p>
          <a:p>
            <a:r>
              <a:rPr lang="en-GB" dirty="0"/>
              <a:t>Compute the current year using a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{…}</a:t>
            </a:r>
            <a:r>
              <a:rPr lang="en-GB" dirty="0"/>
              <a:t> construction</a:t>
            </a:r>
          </a:p>
          <a:p>
            <a:pPr lvl="1"/>
            <a:r>
              <a:rPr lang="en-GB" sz="2000" dirty="0"/>
              <a:t>XPath cheat:</a:t>
            </a:r>
            <a:r>
              <a:rPr lang="en-GB" dirty="0"/>
              <a:t>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year-from-date(current-date())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Try it with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run.bat </a:t>
            </a:r>
            <a:r>
              <a:rPr lang="en-GB" dirty="0"/>
              <a:t>or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run.sh</a:t>
            </a:r>
          </a:p>
          <a:p>
            <a:r>
              <a:rPr lang="en-GB" dirty="0"/>
              <a:t>Remove the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p:inline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/>
              <a:t>wrapper and try again. </a:t>
            </a:r>
            <a:br>
              <a:rPr lang="en-GB" dirty="0"/>
            </a:br>
            <a:r>
              <a:rPr lang="en-GB" dirty="0"/>
              <a:t>Any differences?</a:t>
            </a:r>
          </a:p>
          <a:p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phic 5" descr="Right pointing backhand index ">
            <a:extLst>
              <a:ext uri="{FF2B5EF4-FFF2-40B4-BE49-F238E27FC236}">
                <a16:creationId xmlns:a16="http://schemas.microsoft.com/office/drawing/2014/main" id="{BA7FB8C5-2AEE-41C3-980A-64845E036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483604"/>
            <a:ext cx="914400" cy="914400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5890DBE-1660-4AC0-9271-7BF4A08AF31F}"/>
              </a:ext>
            </a:extLst>
          </p:cNvPr>
          <p:cNvSpPr/>
          <p:nvPr/>
        </p:nvSpPr>
        <p:spPr>
          <a:xfrm>
            <a:off x="9029700" y="5071747"/>
            <a:ext cx="2911688" cy="1213908"/>
          </a:xfrm>
          <a:prstGeom prst="wedgeEllipseCallout">
            <a:avLst>
              <a:gd name="adj1" fmla="val 37884"/>
              <a:gd name="adj2" fmla="val 69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Now you’re on your own writing XProc, scary…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27204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" y="182438"/>
            <a:ext cx="11617960" cy="860848"/>
          </a:xfrm>
        </p:spPr>
        <p:txBody>
          <a:bodyPr>
            <a:normAutofit/>
          </a:bodyPr>
          <a:lstStyle/>
          <a:p>
            <a:r>
              <a:rPr lang="en-US" b="1" dirty="0"/>
              <a:t>Connect a port to an external document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707702" y="2351165"/>
            <a:ext cx="6312529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p:some-step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...&gt;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port="port-name"&gt;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p:document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="reference-to-document"/&gt;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p:some-step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AEEC5B8-E8AA-4B9B-A99C-2D140DDFCBEE}"/>
              </a:ext>
            </a:extLst>
          </p:cNvPr>
          <p:cNvSpPr/>
          <p:nvPr/>
        </p:nvSpPr>
        <p:spPr>
          <a:xfrm>
            <a:off x="8158681" y="3429000"/>
            <a:ext cx="2665651" cy="818535"/>
          </a:xfrm>
          <a:prstGeom prst="wedgeRoundRectCallout">
            <a:avLst>
              <a:gd name="adj1" fmla="val -135769"/>
              <a:gd name="adj2" fmla="val -533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</a:t>
            </a:r>
            <a:r>
              <a:rPr lang="en-US" sz="1400" dirty="0" err="1"/>
              <a:t>href</a:t>
            </a:r>
            <a:r>
              <a:rPr lang="en-US" sz="1400" dirty="0"/>
              <a:t> attribute is an AVT: You can use expressions between curly braces {…} inside</a:t>
            </a:r>
            <a:endParaRPr lang="en-NL" sz="14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D286900-9124-480C-8C6A-40F68541E6EF}"/>
              </a:ext>
            </a:extLst>
          </p:cNvPr>
          <p:cNvSpPr/>
          <p:nvPr/>
        </p:nvSpPr>
        <p:spPr>
          <a:xfrm>
            <a:off x="7020231" y="1562183"/>
            <a:ext cx="3946670" cy="673959"/>
          </a:xfrm>
          <a:prstGeom prst="wedgeRoundRectCallout">
            <a:avLst>
              <a:gd name="adj1" fmla="val -107010"/>
              <a:gd name="adj2" fmla="val 1401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most cases you can put the </a:t>
            </a:r>
            <a:r>
              <a:rPr lang="en-US" sz="1400" dirty="0" err="1"/>
              <a:t>href</a:t>
            </a:r>
            <a:r>
              <a:rPr lang="en-US" sz="1400" dirty="0"/>
              <a:t> attribute directly on the &lt;</a:t>
            </a:r>
            <a:r>
              <a:rPr lang="en-US" sz="1400" dirty="0" err="1"/>
              <a:t>p:with-input</a:t>
            </a:r>
            <a:r>
              <a:rPr lang="en-US" sz="1400" dirty="0"/>
              <a:t>&gt;, no need for a &lt;</a:t>
            </a:r>
            <a:r>
              <a:rPr lang="en-US" sz="1400" dirty="0" err="1"/>
              <a:t>p:document</a:t>
            </a:r>
            <a:r>
              <a:rPr lang="en-US" sz="1400" dirty="0"/>
              <a:t>&gt; then!</a:t>
            </a:r>
            <a:endParaRPr lang="en-NL" sz="1400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9F9F4853-1F17-4E02-BB3B-0A659F25AE56}"/>
              </a:ext>
            </a:extLst>
          </p:cNvPr>
          <p:cNvSpPr/>
          <p:nvPr/>
        </p:nvSpPr>
        <p:spPr>
          <a:xfrm>
            <a:off x="7946431" y="5071747"/>
            <a:ext cx="3994957" cy="1213908"/>
          </a:xfrm>
          <a:prstGeom prst="wedgeEllipseCallout">
            <a:avLst>
              <a:gd name="adj1" fmla="val 41576"/>
              <a:gd name="adj2" fmla="val 740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 have no means to add the current year, like we did in the last exercise…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933837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358F-267E-458C-A8D5-5959F20DB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0" y="278023"/>
            <a:ext cx="9917853" cy="1325563"/>
          </a:xfrm>
        </p:spPr>
        <p:txBody>
          <a:bodyPr/>
          <a:lstStyle/>
          <a:p>
            <a:r>
              <a:rPr lang="en-US" b="1" dirty="0"/>
              <a:t>Hands-on: Add an additional child element using an external document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5CA6D-D83C-4F14-841A-1F3902B3B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60799" cy="4548771"/>
          </a:xfrm>
        </p:spPr>
        <p:txBody>
          <a:bodyPr>
            <a:normAutofit/>
          </a:bodyPr>
          <a:lstStyle/>
          <a:p>
            <a:r>
              <a:rPr lang="en-GB" dirty="0"/>
              <a:t>Open a command window in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exercises/09-connect-external/</a:t>
            </a:r>
          </a:p>
          <a:p>
            <a:r>
              <a:rPr lang="en-GB" dirty="0"/>
              <a:t>Finish the pipeline so it adds a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&lt;location&gt;Berlin&lt;/location&gt; </a:t>
            </a:r>
            <a:r>
              <a:rPr lang="en-GB" dirty="0"/>
              <a:t>element after the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&lt;presenter&gt; </a:t>
            </a:r>
            <a:r>
              <a:rPr lang="en-GB" dirty="0"/>
              <a:t>element.</a:t>
            </a:r>
          </a:p>
          <a:p>
            <a:pPr lvl="1"/>
            <a:r>
              <a:rPr lang="en-GB" dirty="0"/>
              <a:t>Use the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p:insert </a:t>
            </a:r>
            <a:r>
              <a:rPr lang="en-GB" dirty="0"/>
              <a:t>step</a:t>
            </a:r>
          </a:p>
          <a:p>
            <a:pPr lvl="1"/>
            <a:r>
              <a:rPr lang="en-GB" dirty="0"/>
              <a:t>Use a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p:document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/>
              <a:t>element</a:t>
            </a:r>
          </a:p>
          <a:p>
            <a:r>
              <a:rPr lang="en-GB" dirty="0"/>
              <a:t>Try it with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run.bat </a:t>
            </a:r>
            <a:r>
              <a:rPr lang="en-GB" dirty="0"/>
              <a:t>or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run.sh</a:t>
            </a:r>
          </a:p>
          <a:p>
            <a:r>
              <a:rPr lang="en-GB" dirty="0"/>
              <a:t>Put the </a:t>
            </a:r>
            <a:r>
              <a:rPr lang="en-GB" dirty="0" err="1"/>
              <a:t>href</a:t>
            </a:r>
            <a:r>
              <a:rPr lang="en-GB" dirty="0"/>
              <a:t> attribute directly on the &lt;</a:t>
            </a:r>
            <a:r>
              <a:rPr lang="en-GB" dirty="0" err="1"/>
              <a:t>p:with-input</a:t>
            </a:r>
            <a:r>
              <a:rPr lang="en-GB" dirty="0"/>
              <a:t>&gt;</a:t>
            </a:r>
            <a:br>
              <a:rPr lang="en-GB" dirty="0"/>
            </a:br>
            <a:r>
              <a:rPr lang="en-GB" dirty="0"/>
              <a:t>Any differences?</a:t>
            </a:r>
          </a:p>
          <a:p>
            <a:r>
              <a:rPr lang="en-GB" dirty="0"/>
              <a:t>Can you add a variable with the name of the file </a:t>
            </a:r>
            <a:br>
              <a:rPr lang="en-GB" dirty="0"/>
            </a:br>
            <a:r>
              <a:rPr lang="en-GB" dirty="0"/>
              <a:t>and use that to reference it?</a:t>
            </a:r>
          </a:p>
          <a:p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phic 5" descr="Right pointing backhand index ">
            <a:extLst>
              <a:ext uri="{FF2B5EF4-FFF2-40B4-BE49-F238E27FC236}">
                <a16:creationId xmlns:a16="http://schemas.microsoft.com/office/drawing/2014/main" id="{BA7FB8C5-2AEE-41C3-980A-64845E036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4836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44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1C05-8B1C-478B-95C5-65E87011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9" y="22306"/>
            <a:ext cx="9398877" cy="822470"/>
          </a:xfrm>
        </p:spPr>
        <p:txBody>
          <a:bodyPr>
            <a:normAutofit/>
          </a:bodyPr>
          <a:lstStyle/>
          <a:p>
            <a:r>
              <a:rPr lang="en-US" b="1" dirty="0"/>
              <a:t>Intermezzo: Documents flowing through </a:t>
            </a:r>
            <a:endParaRPr lang="en-NL" b="1" dirty="0"/>
          </a:p>
        </p:txBody>
      </p:sp>
      <p:sp>
        <p:nvSpPr>
          <p:cNvPr id="4" name="Pijl: rechts 8">
            <a:extLst>
              <a:ext uri="{FF2B5EF4-FFF2-40B4-BE49-F238E27FC236}">
                <a16:creationId xmlns:a16="http://schemas.microsoft.com/office/drawing/2014/main" id="{EE810D9D-8233-4418-BB8B-A38383B854A2}"/>
              </a:ext>
            </a:extLst>
          </p:cNvPr>
          <p:cNvSpPr/>
          <p:nvPr/>
        </p:nvSpPr>
        <p:spPr>
          <a:xfrm rot="5400000">
            <a:off x="2889634" y="3907365"/>
            <a:ext cx="5246705" cy="52822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Flow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6" name="Rechthoek 9">
            <a:extLst>
              <a:ext uri="{FF2B5EF4-FFF2-40B4-BE49-F238E27FC236}">
                <a16:creationId xmlns:a16="http://schemas.microsoft.com/office/drawing/2014/main" id="{340F8845-23B8-4945-A317-8C1254A19EF0}"/>
              </a:ext>
            </a:extLst>
          </p:cNvPr>
          <p:cNvSpPr/>
          <p:nvPr/>
        </p:nvSpPr>
        <p:spPr>
          <a:xfrm>
            <a:off x="3274291" y="2160682"/>
            <a:ext cx="8820728" cy="40393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Document</a:t>
            </a:r>
            <a:endParaRPr lang="nl-NL" sz="2800" b="1" dirty="0">
              <a:solidFill>
                <a:schemeClr val="tx1"/>
              </a:solidFill>
            </a:endParaRPr>
          </a:p>
        </p:txBody>
      </p:sp>
      <p:sp>
        <p:nvSpPr>
          <p:cNvPr id="7" name="Rol: verticaal 1">
            <a:extLst>
              <a:ext uri="{FF2B5EF4-FFF2-40B4-BE49-F238E27FC236}">
                <a16:creationId xmlns:a16="http://schemas.microsoft.com/office/drawing/2014/main" id="{9F1345BC-ABE9-48C9-B908-51E1829F7947}"/>
              </a:ext>
            </a:extLst>
          </p:cNvPr>
          <p:cNvSpPr/>
          <p:nvPr/>
        </p:nvSpPr>
        <p:spPr>
          <a:xfrm>
            <a:off x="3346836" y="2635637"/>
            <a:ext cx="3231472" cy="3462291"/>
          </a:xfrm>
          <a:prstGeom prst="verticalScrol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Representation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Tabel 2">
            <a:extLst>
              <a:ext uri="{FF2B5EF4-FFF2-40B4-BE49-F238E27FC236}">
                <a16:creationId xmlns:a16="http://schemas.microsoft.com/office/drawing/2014/main" id="{9D641438-4E63-4E21-81DE-81E85D084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911385"/>
              </p:ext>
            </p:extLst>
          </p:nvPr>
        </p:nvGraphicFramePr>
        <p:xfrm>
          <a:off x="6844639" y="3625103"/>
          <a:ext cx="4998128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3199">
                  <a:extLst>
                    <a:ext uri="{9D8B030D-6E8A-4147-A177-3AD203B41FA5}">
                      <a16:colId xmlns:a16="http://schemas.microsoft.com/office/drawing/2014/main" val="1581479234"/>
                    </a:ext>
                  </a:extLst>
                </a:gridCol>
                <a:gridCol w="3174929">
                  <a:extLst>
                    <a:ext uri="{9D8B030D-6E8A-4147-A177-3AD203B41FA5}">
                      <a16:colId xmlns:a16="http://schemas.microsoft.com/office/drawing/2014/main" val="3272122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</a:t>
                      </a:r>
                      <a:endParaRPr lang="nl-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182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content-type</a:t>
                      </a:r>
                      <a:endParaRPr lang="nl-NL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application/xml</a:t>
                      </a:r>
                      <a:endParaRPr lang="nl-NL" sz="1600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83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base-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uri</a:t>
                      </a:r>
                      <a:endParaRPr lang="nl-NL" sz="1600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600" u="none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file:///C:/data/doc.xml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79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…</a:t>
                      </a:r>
                      <a:endParaRPr lang="nl-NL" sz="1600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…</a:t>
                      </a:r>
                      <a:endParaRPr lang="nl-NL" sz="1600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310144"/>
                  </a:ext>
                </a:extLst>
              </a:tr>
            </a:tbl>
          </a:graphicData>
        </a:graphic>
      </p:graphicFrame>
      <p:cxnSp>
        <p:nvCxnSpPr>
          <p:cNvPr id="9" name="Rechte verbindingslijn 4">
            <a:extLst>
              <a:ext uri="{FF2B5EF4-FFF2-40B4-BE49-F238E27FC236}">
                <a16:creationId xmlns:a16="http://schemas.microsoft.com/office/drawing/2014/main" id="{00489512-7184-418B-B58F-ED705520EE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174374" y="4366783"/>
            <a:ext cx="670265" cy="0"/>
          </a:xfrm>
          <a:prstGeom prst="line">
            <a:avLst/>
          </a:prstGeom>
          <a:ln w="2476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6">
            <a:extLst>
              <a:ext uri="{FF2B5EF4-FFF2-40B4-BE49-F238E27FC236}">
                <a16:creationId xmlns:a16="http://schemas.microsoft.com/office/drawing/2014/main" id="{AB702993-DDD4-4FED-A4AE-0C410333335C}"/>
              </a:ext>
            </a:extLst>
          </p:cNvPr>
          <p:cNvSpPr txBox="1"/>
          <p:nvPr/>
        </p:nvSpPr>
        <p:spPr>
          <a:xfrm>
            <a:off x="6782494" y="3255771"/>
            <a:ext cx="183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Properties</a:t>
            </a:r>
            <a:r>
              <a:rPr lang="en-US" dirty="0"/>
              <a:t>:</a:t>
            </a:r>
            <a:endParaRPr lang="nl-NL" dirty="0"/>
          </a:p>
        </p:txBody>
      </p:sp>
      <p:sp>
        <p:nvSpPr>
          <p:cNvPr id="12" name="Tekstvak 4">
            <a:extLst>
              <a:ext uri="{FF2B5EF4-FFF2-40B4-BE49-F238E27FC236}">
                <a16:creationId xmlns:a16="http://schemas.microsoft.com/office/drawing/2014/main" id="{4B040496-334A-4824-8C9D-D2E6284205AD}"/>
              </a:ext>
            </a:extLst>
          </p:cNvPr>
          <p:cNvSpPr txBox="1"/>
          <p:nvPr/>
        </p:nvSpPr>
        <p:spPr>
          <a:xfrm>
            <a:off x="8108314" y="918347"/>
            <a:ext cx="4258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All documents carry an adaptable properties map</a:t>
            </a:r>
          </a:p>
        </p:txBody>
      </p:sp>
      <p:cxnSp>
        <p:nvCxnSpPr>
          <p:cNvPr id="13" name="Rechte verbindingslijn met pijl 7">
            <a:extLst>
              <a:ext uri="{FF2B5EF4-FFF2-40B4-BE49-F238E27FC236}">
                <a16:creationId xmlns:a16="http://schemas.microsoft.com/office/drawing/2014/main" id="{78073CEF-67FB-46FA-9356-16581F7A4562}"/>
              </a:ext>
            </a:extLst>
          </p:cNvPr>
          <p:cNvCxnSpPr>
            <a:cxnSpLocks/>
          </p:cNvCxnSpPr>
          <p:nvPr/>
        </p:nvCxnSpPr>
        <p:spPr>
          <a:xfrm flipH="1">
            <a:off x="7994072" y="1749344"/>
            <a:ext cx="877455" cy="16865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5C445C-3116-4CDD-85BA-0B3B200C00C6}"/>
              </a:ext>
            </a:extLst>
          </p:cNvPr>
          <p:cNvSpPr txBox="1"/>
          <p:nvPr/>
        </p:nvSpPr>
        <p:spPr>
          <a:xfrm>
            <a:off x="409648" y="1006520"/>
            <a:ext cx="32314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Native document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Other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ABCAB4-31C5-4D38-B5C0-629CEE4394D3}"/>
              </a:ext>
            </a:extLst>
          </p:cNvPr>
          <p:cNvSpPr txBox="1"/>
          <p:nvPr/>
        </p:nvSpPr>
        <p:spPr>
          <a:xfrm>
            <a:off x="266642" y="4599286"/>
            <a:ext cx="25277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also possible to work with multiple documents or none at all.</a:t>
            </a:r>
          </a:p>
        </p:txBody>
      </p:sp>
    </p:spTree>
    <p:extLst>
      <p:ext uri="{BB962C8B-B14F-4D97-AF65-F5344CB8AC3E}">
        <p14:creationId xmlns:p14="http://schemas.microsoft.com/office/powerpoint/2010/main" val="411848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B9EEED-95C7-4E0A-A6C4-175591825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22" y="137787"/>
            <a:ext cx="10515600" cy="1033397"/>
          </a:xfrm>
        </p:spPr>
        <p:txBody>
          <a:bodyPr/>
          <a:lstStyle/>
          <a:p>
            <a:r>
              <a:rPr lang="en-US" b="1" dirty="0"/>
              <a:t>History and status 1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8F1236-684E-498D-BA85-B79575DEE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18" y="1253330"/>
            <a:ext cx="10515600" cy="50920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V1 (2010) turned out to be </a:t>
            </a:r>
          </a:p>
          <a:p>
            <a:pPr lvl="1"/>
            <a:r>
              <a:rPr lang="en-US" dirty="0"/>
              <a:t>hard to use and understand</a:t>
            </a:r>
          </a:p>
          <a:p>
            <a:pPr lvl="1"/>
            <a:r>
              <a:rPr lang="en-US" dirty="0"/>
              <a:t>verbose</a:t>
            </a:r>
          </a:p>
          <a:p>
            <a:pPr lvl="1"/>
            <a:r>
              <a:rPr lang="en-US" dirty="0"/>
              <a:t>Became outdated with respect to underlying standards</a:t>
            </a:r>
          </a:p>
          <a:p>
            <a:r>
              <a:rPr lang="en-US" dirty="0"/>
              <a:t>V2 Initiative (non-XML) – not enough support	</a:t>
            </a:r>
          </a:p>
          <a:p>
            <a:pPr lvl="1"/>
            <a:r>
              <a:rPr lang="en-US" dirty="0"/>
              <a:t>And, besides, all the important XML standards used 3.x …</a:t>
            </a:r>
          </a:p>
          <a:p>
            <a:r>
              <a:rPr lang="en-US" dirty="0"/>
              <a:t>V3 Initiative (2016) - W3C Community Group</a:t>
            </a:r>
          </a:p>
          <a:p>
            <a:pPr lvl="1"/>
            <a:r>
              <a:rPr lang="en-US" dirty="0"/>
              <a:t>Stay close to existing syntax</a:t>
            </a:r>
          </a:p>
          <a:p>
            <a:pPr lvl="1"/>
            <a:r>
              <a:rPr lang="en-US" dirty="0"/>
              <a:t>Make language more usable, understandable and concise</a:t>
            </a:r>
          </a:p>
          <a:p>
            <a:pPr lvl="1"/>
            <a:r>
              <a:rPr lang="en-US" dirty="0"/>
              <a:t>Update underlying standards</a:t>
            </a:r>
          </a:p>
          <a:p>
            <a:pPr lvl="1"/>
            <a:r>
              <a:rPr lang="en-US" dirty="0"/>
              <a:t>Allow other document types to flow through</a:t>
            </a:r>
          </a:p>
          <a:p>
            <a:pPr lvl="1"/>
            <a:r>
              <a:rPr lang="en-US" dirty="0"/>
              <a:t>Clean up loose ends </a:t>
            </a:r>
          </a:p>
          <a:p>
            <a:r>
              <a:rPr lang="en-US" dirty="0"/>
              <a:t>Editors</a:t>
            </a:r>
          </a:p>
          <a:p>
            <a:pPr lvl="1"/>
            <a:r>
              <a:rPr lang="en-US" dirty="0"/>
              <a:t>Norman Walsh, Achim </a:t>
            </a:r>
            <a:r>
              <a:rPr lang="en-US" dirty="0" err="1"/>
              <a:t>Berndzen</a:t>
            </a:r>
            <a:r>
              <a:rPr lang="en-US" dirty="0"/>
              <a:t>, Gerrit </a:t>
            </a:r>
            <a:r>
              <a:rPr lang="en-US" dirty="0" err="1"/>
              <a:t>Imsieke</a:t>
            </a:r>
            <a:r>
              <a:rPr lang="en-US" dirty="0"/>
              <a:t>, Erik Siegel</a:t>
            </a:r>
          </a:p>
        </p:txBody>
      </p:sp>
    </p:spTree>
    <p:extLst>
      <p:ext uri="{BB962C8B-B14F-4D97-AF65-F5344CB8AC3E}">
        <p14:creationId xmlns:p14="http://schemas.microsoft.com/office/powerpoint/2010/main" val="1116302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7A0F1-ED9A-40A0-95DF-22F0282A7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59" y="179274"/>
            <a:ext cx="10515600" cy="1003525"/>
          </a:xfrm>
        </p:spPr>
        <p:txBody>
          <a:bodyPr/>
          <a:lstStyle/>
          <a:p>
            <a:r>
              <a:rPr lang="en-US" b="1" dirty="0"/>
              <a:t>Intermezzo: The core (or compound) steps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3A97B-AC9E-41EC-80B6-66BF8274F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p:for-each</a:t>
            </a:r>
          </a:p>
          <a:p>
            <a:r>
              <a:rPr lang="en-US" dirty="0"/>
              <a:t>p:choose / p:when / p:otherwise</a:t>
            </a:r>
          </a:p>
          <a:p>
            <a:r>
              <a:rPr lang="en-US" dirty="0"/>
              <a:t>p:if</a:t>
            </a:r>
          </a:p>
          <a:p>
            <a:r>
              <a:rPr lang="en-US" dirty="0"/>
              <a:t>p:viewport</a:t>
            </a:r>
          </a:p>
          <a:p>
            <a:r>
              <a:rPr lang="en-US" dirty="0"/>
              <a:t>p:try / p:catch</a:t>
            </a:r>
          </a:p>
          <a:p>
            <a:r>
              <a:rPr lang="en-US" dirty="0"/>
              <a:t>p:group</a:t>
            </a:r>
          </a:p>
          <a:p>
            <a:endParaRPr lang="en-NL" dirty="0"/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E80A68B3-6D41-430C-967D-B56A6ED3999A}"/>
              </a:ext>
            </a:extLst>
          </p:cNvPr>
          <p:cNvSpPr/>
          <p:nvPr/>
        </p:nvSpPr>
        <p:spPr>
          <a:xfrm>
            <a:off x="8206003" y="5071747"/>
            <a:ext cx="3735385" cy="1213908"/>
          </a:xfrm>
          <a:prstGeom prst="wedgeEllipseCallout">
            <a:avLst>
              <a:gd name="adj1" fmla="val 37884"/>
              <a:gd name="adj2" fmla="val 69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Regrettably there is no time to look at them all…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2166107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61A-F328-4BB9-8F10-4F9FB0F7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" y="182438"/>
            <a:ext cx="11617960" cy="860848"/>
          </a:xfrm>
        </p:spPr>
        <p:txBody>
          <a:bodyPr>
            <a:normAutofit/>
          </a:bodyPr>
          <a:lstStyle/>
          <a:p>
            <a:r>
              <a:rPr lang="en-US" b="1" dirty="0"/>
              <a:t>Use p:for-each to split a document</a:t>
            </a:r>
            <a:endParaRPr lang="en-N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4C84A-45C6-4C95-859B-4E28BD47CA0C}"/>
              </a:ext>
            </a:extLst>
          </p:cNvPr>
          <p:cNvSpPr txBox="1"/>
          <p:nvPr/>
        </p:nvSpPr>
        <p:spPr>
          <a:xfrm>
            <a:off x="395036" y="1336476"/>
            <a:ext cx="6312529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&lt;documents&gt;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&lt;doc filename="output1.xml"&gt;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&lt;contents&gt;This is document number 1&lt;/contents&gt;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&lt;/doc&gt;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&lt;doc filename="output2.xml"&gt;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&lt;contents&gt;This is document number 2&lt;/contents&gt;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&lt;more&gt;It has some more...&lt;/more&gt;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&lt;/doc&gt;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&lt;/documents&gt;</a:t>
            </a:r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AEEC5B8-E8AA-4B9B-A99C-2D140DDFCBEE}"/>
              </a:ext>
            </a:extLst>
          </p:cNvPr>
          <p:cNvSpPr/>
          <p:nvPr/>
        </p:nvSpPr>
        <p:spPr>
          <a:xfrm>
            <a:off x="8158681" y="3429000"/>
            <a:ext cx="2665651" cy="818535"/>
          </a:xfrm>
          <a:prstGeom prst="wedgeRoundRectCallout">
            <a:avLst>
              <a:gd name="adj1" fmla="val -135769"/>
              <a:gd name="adj2" fmla="val -533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filenames are in filename </a:t>
            </a:r>
            <a:r>
              <a:rPr lang="en-US" sz="1400" dirty="0" err="1"/>
              <a:t>attibutes</a:t>
            </a:r>
            <a:endParaRPr lang="en-NL" sz="14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D286900-9124-480C-8C6A-40F68541E6EF}"/>
              </a:ext>
            </a:extLst>
          </p:cNvPr>
          <p:cNvSpPr/>
          <p:nvPr/>
        </p:nvSpPr>
        <p:spPr>
          <a:xfrm>
            <a:off x="7279803" y="999496"/>
            <a:ext cx="2442334" cy="475343"/>
          </a:xfrm>
          <a:prstGeom prst="wedgeRoundRectCallout">
            <a:avLst>
              <a:gd name="adj1" fmla="val -100426"/>
              <a:gd name="adj2" fmla="val 1105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Split this in multiple documents</a:t>
            </a:r>
            <a:endParaRPr lang="en-NL" sz="1400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9F9F4853-1F17-4E02-BB3B-0A659F25AE56}"/>
              </a:ext>
            </a:extLst>
          </p:cNvPr>
          <p:cNvSpPr/>
          <p:nvPr/>
        </p:nvSpPr>
        <p:spPr>
          <a:xfrm>
            <a:off x="9663143" y="5663381"/>
            <a:ext cx="2278245" cy="622274"/>
          </a:xfrm>
          <a:prstGeom prst="wedgeEllipseCallout">
            <a:avLst>
              <a:gd name="adj1" fmla="val 36397"/>
              <a:gd name="adj2" fmla="val 967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Boring contents Erik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393105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2308-1200-42AD-A733-A77F9570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TBD?!?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FF556-4094-4EF9-ACB4-05ECE2B9F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the p:insert and the extra port</a:t>
            </a:r>
          </a:p>
          <a:p>
            <a:r>
              <a:rPr lang="en-US" dirty="0"/>
              <a:t>Introduce ways to connect this port:</a:t>
            </a:r>
          </a:p>
          <a:p>
            <a:pPr lvl="1"/>
            <a:r>
              <a:rPr lang="en-US" dirty="0"/>
              <a:t>To something on disk</a:t>
            </a:r>
          </a:p>
          <a:p>
            <a:pPr lvl="1"/>
            <a:r>
              <a:rPr lang="en-US" dirty="0"/>
              <a:t>To a literal</a:t>
            </a:r>
          </a:p>
          <a:p>
            <a:r>
              <a:rPr lang="en-US" dirty="0"/>
              <a:t>Document types </a:t>
            </a:r>
          </a:p>
          <a:p>
            <a:pPr lvl="1"/>
            <a:r>
              <a:rPr lang="en-US" dirty="0"/>
              <a:t>Properties?</a:t>
            </a:r>
          </a:p>
          <a:p>
            <a:r>
              <a:rPr lang="en-US" dirty="0"/>
              <a:t>Compound steps (for-each for instance, or viewport)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11565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8B439-834B-4D72-A15F-DD293D495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415" y="2883471"/>
            <a:ext cx="1541999" cy="1443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41C05-8B1C-478B-95C5-65E87011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7" y="96981"/>
            <a:ext cx="7529945" cy="822470"/>
          </a:xfrm>
        </p:spPr>
        <p:txBody>
          <a:bodyPr>
            <a:normAutofit fontScale="90000"/>
          </a:bodyPr>
          <a:lstStyle/>
          <a:p>
            <a:r>
              <a:rPr lang="en-US" dirty="0"/>
              <a:t>Documents flowing through (1.0)</a:t>
            </a:r>
            <a:endParaRPr lang="en-NL" dirty="0"/>
          </a:p>
        </p:txBody>
      </p:sp>
      <p:sp>
        <p:nvSpPr>
          <p:cNvPr id="6" name="Pijl: rechts 8">
            <a:extLst>
              <a:ext uri="{FF2B5EF4-FFF2-40B4-BE49-F238E27FC236}">
                <a16:creationId xmlns:a16="http://schemas.microsoft.com/office/drawing/2014/main" id="{11AB1695-745B-431A-AD26-0B596D5A0819}"/>
              </a:ext>
            </a:extLst>
          </p:cNvPr>
          <p:cNvSpPr/>
          <p:nvPr/>
        </p:nvSpPr>
        <p:spPr>
          <a:xfrm rot="5400000">
            <a:off x="1365635" y="3450165"/>
            <a:ext cx="5246705" cy="52822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Flow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Rol: verticaal 1">
            <a:extLst>
              <a:ext uri="{FF2B5EF4-FFF2-40B4-BE49-F238E27FC236}">
                <a16:creationId xmlns:a16="http://schemas.microsoft.com/office/drawing/2014/main" id="{B50B3EB0-857D-4119-BB16-0A2E72A751BD}"/>
              </a:ext>
            </a:extLst>
          </p:cNvPr>
          <p:cNvSpPr/>
          <p:nvPr/>
        </p:nvSpPr>
        <p:spPr>
          <a:xfrm>
            <a:off x="1822837" y="2178437"/>
            <a:ext cx="3231472" cy="3462291"/>
          </a:xfrm>
          <a:prstGeom prst="verticalScrol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&lt;doc&gt;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&lt;/doc&gt;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Bijschrift: gebogen lijn 12">
            <a:extLst>
              <a:ext uri="{FF2B5EF4-FFF2-40B4-BE49-F238E27FC236}">
                <a16:creationId xmlns:a16="http://schemas.microsoft.com/office/drawing/2014/main" id="{DE63644B-D234-4E00-8A1A-FD9A87A2D3AD}"/>
              </a:ext>
            </a:extLst>
          </p:cNvPr>
          <p:cNvSpPr/>
          <p:nvPr/>
        </p:nvSpPr>
        <p:spPr>
          <a:xfrm>
            <a:off x="5993255" y="4409812"/>
            <a:ext cx="2967317" cy="92333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4209"/>
              <a:gd name="adj6" fmla="val -611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1.0: Only XML documents</a:t>
            </a:r>
          </a:p>
        </p:txBody>
      </p:sp>
    </p:spTree>
    <p:extLst>
      <p:ext uri="{BB962C8B-B14F-4D97-AF65-F5344CB8AC3E}">
        <p14:creationId xmlns:p14="http://schemas.microsoft.com/office/powerpoint/2010/main" val="192346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2F0EBACE-7E05-4D8B-BE38-103C177C6E7D}"/>
              </a:ext>
            </a:extLst>
          </p:cNvPr>
          <p:cNvSpPr/>
          <p:nvPr/>
        </p:nvSpPr>
        <p:spPr>
          <a:xfrm>
            <a:off x="9601201" y="2349045"/>
            <a:ext cx="1484008" cy="20086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i="1" dirty="0">
                <a:solidFill>
                  <a:schemeClr val="tx1"/>
                </a:solidFill>
              </a:rPr>
              <a:t>options</a:t>
            </a:r>
            <a:endParaRPr lang="en-NL" sz="1400" i="1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448831-6ADD-4AB6-8BD5-B943A105415B}"/>
              </a:ext>
            </a:extLst>
          </p:cNvPr>
          <p:cNvSpPr/>
          <p:nvPr/>
        </p:nvSpPr>
        <p:spPr>
          <a:xfrm>
            <a:off x="3906492" y="2325340"/>
            <a:ext cx="1484008" cy="20086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i="1" dirty="0">
                <a:solidFill>
                  <a:schemeClr val="tx1"/>
                </a:solidFill>
              </a:rPr>
              <a:t>options</a:t>
            </a:r>
            <a:endParaRPr lang="en-NL" sz="1400" i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6838315" cy="706299"/>
          </a:xfrm>
        </p:spPr>
        <p:txBody>
          <a:bodyPr>
            <a:normAutofit fontScale="90000"/>
          </a:bodyPr>
          <a:lstStyle/>
          <a:p>
            <a:r>
              <a:rPr lang="en-US" dirty="0"/>
              <a:t>Steps, ports, options (1.0 &amp; 3.0)</a:t>
            </a: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1F3420FE-98A4-44D7-8566-ED3B2A1C01FC}"/>
              </a:ext>
            </a:extLst>
          </p:cNvPr>
          <p:cNvSpPr/>
          <p:nvPr/>
        </p:nvSpPr>
        <p:spPr>
          <a:xfrm>
            <a:off x="1666816" y="3063975"/>
            <a:ext cx="1913389" cy="1080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p:xslt</a:t>
            </a:r>
          </a:p>
        </p:txBody>
      </p:sp>
      <p:sp>
        <p:nvSpPr>
          <p:cNvPr id="9" name="Pijl: links 8">
            <a:extLst>
              <a:ext uri="{FF2B5EF4-FFF2-40B4-BE49-F238E27FC236}">
                <a16:creationId xmlns:a16="http://schemas.microsoft.com/office/drawing/2014/main" id="{498E1D22-727A-4B30-A05F-F3A43BE8AC63}"/>
              </a:ext>
            </a:extLst>
          </p:cNvPr>
          <p:cNvSpPr/>
          <p:nvPr/>
        </p:nvSpPr>
        <p:spPr>
          <a:xfrm>
            <a:off x="3521482" y="3265311"/>
            <a:ext cx="620785" cy="176169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jl: rechts 2">
            <a:extLst>
              <a:ext uri="{FF2B5EF4-FFF2-40B4-BE49-F238E27FC236}">
                <a16:creationId xmlns:a16="http://schemas.microsoft.com/office/drawing/2014/main" id="{1D3C9148-062A-4017-898F-093C3141194F}"/>
              </a:ext>
            </a:extLst>
          </p:cNvPr>
          <p:cNvSpPr/>
          <p:nvPr/>
        </p:nvSpPr>
        <p:spPr>
          <a:xfrm rot="5400000">
            <a:off x="1431507" y="2244934"/>
            <a:ext cx="1407385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24" name="Pijl: rechts 23">
            <a:extLst>
              <a:ext uri="{FF2B5EF4-FFF2-40B4-BE49-F238E27FC236}">
                <a16:creationId xmlns:a16="http://schemas.microsoft.com/office/drawing/2014/main" id="{C37D449D-6C48-4882-B468-9F606EEB697A}"/>
              </a:ext>
            </a:extLst>
          </p:cNvPr>
          <p:cNvSpPr/>
          <p:nvPr/>
        </p:nvSpPr>
        <p:spPr>
          <a:xfrm rot="5400000">
            <a:off x="2422107" y="2249721"/>
            <a:ext cx="1407387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stylesheet</a:t>
            </a:r>
          </a:p>
        </p:txBody>
      </p:sp>
      <p:sp>
        <p:nvSpPr>
          <p:cNvPr id="26" name="Pijl: rechts 25">
            <a:extLst>
              <a:ext uri="{FF2B5EF4-FFF2-40B4-BE49-F238E27FC236}">
                <a16:creationId xmlns:a16="http://schemas.microsoft.com/office/drawing/2014/main" id="{D3A01ED6-EC7B-4F8E-8384-946306D7BA7A}"/>
              </a:ext>
            </a:extLst>
          </p:cNvPr>
          <p:cNvSpPr/>
          <p:nvPr/>
        </p:nvSpPr>
        <p:spPr>
          <a:xfrm rot="5400000">
            <a:off x="1431506" y="4492729"/>
            <a:ext cx="1407385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</a:t>
            </a:r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CA0866B7-756A-49DA-93F8-871D70408AA4}"/>
              </a:ext>
            </a:extLst>
          </p:cNvPr>
          <p:cNvSpPr/>
          <p:nvPr/>
        </p:nvSpPr>
        <p:spPr>
          <a:xfrm rot="5400000">
            <a:off x="2422108" y="4442390"/>
            <a:ext cx="1407385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secondary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6B751D12-D1AD-43B2-9795-36E40C77F828}"/>
              </a:ext>
            </a:extLst>
          </p:cNvPr>
          <p:cNvSpPr txBox="1"/>
          <p:nvPr/>
        </p:nvSpPr>
        <p:spPr>
          <a:xfrm>
            <a:off x="4142267" y="3160413"/>
            <a:ext cx="1451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parameters</a:t>
            </a:r>
          </a:p>
        </p:txBody>
      </p:sp>
      <p:sp>
        <p:nvSpPr>
          <p:cNvPr id="18" name="Rechthoek: ezelsoor 17">
            <a:extLst>
              <a:ext uri="{FF2B5EF4-FFF2-40B4-BE49-F238E27FC236}">
                <a16:creationId xmlns:a16="http://schemas.microsoft.com/office/drawing/2014/main" id="{9963F979-68F8-40A4-AE32-5A991CE3EEBB}"/>
              </a:ext>
            </a:extLst>
          </p:cNvPr>
          <p:cNvSpPr/>
          <p:nvPr/>
        </p:nvSpPr>
        <p:spPr>
          <a:xfrm>
            <a:off x="589881" y="1376148"/>
            <a:ext cx="1076936" cy="828626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document</a:t>
            </a:r>
          </a:p>
        </p:txBody>
      </p:sp>
      <p:sp>
        <p:nvSpPr>
          <p:cNvPr id="21" name="Boog 20">
            <a:extLst>
              <a:ext uri="{FF2B5EF4-FFF2-40B4-BE49-F238E27FC236}">
                <a16:creationId xmlns:a16="http://schemas.microsoft.com/office/drawing/2014/main" id="{56F75DB6-9F84-4775-A3C9-A2E1096D07E5}"/>
              </a:ext>
            </a:extLst>
          </p:cNvPr>
          <p:cNvSpPr/>
          <p:nvPr/>
        </p:nvSpPr>
        <p:spPr>
          <a:xfrm>
            <a:off x="1298400" y="1281444"/>
            <a:ext cx="822121" cy="794722"/>
          </a:xfrm>
          <a:prstGeom prst="arc">
            <a:avLst>
              <a:gd name="adj1" fmla="val 14279023"/>
              <a:gd name="adj2" fmla="val 0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hoek: ezelsoor 31">
            <a:extLst>
              <a:ext uri="{FF2B5EF4-FFF2-40B4-BE49-F238E27FC236}">
                <a16:creationId xmlns:a16="http://schemas.microsoft.com/office/drawing/2014/main" id="{AC000AF4-BD7F-4A0F-BC62-971E46C5457A}"/>
              </a:ext>
            </a:extLst>
          </p:cNvPr>
          <p:cNvSpPr/>
          <p:nvPr/>
        </p:nvSpPr>
        <p:spPr>
          <a:xfrm>
            <a:off x="3667877" y="1376148"/>
            <a:ext cx="1186633" cy="828626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stylesheet</a:t>
            </a:r>
          </a:p>
        </p:txBody>
      </p:sp>
      <p:sp>
        <p:nvSpPr>
          <p:cNvPr id="33" name="Boog 32">
            <a:extLst>
              <a:ext uri="{FF2B5EF4-FFF2-40B4-BE49-F238E27FC236}">
                <a16:creationId xmlns:a16="http://schemas.microsoft.com/office/drawing/2014/main" id="{159F2BF3-B63D-4E2C-8469-E4334236C63C}"/>
              </a:ext>
            </a:extLst>
          </p:cNvPr>
          <p:cNvSpPr/>
          <p:nvPr/>
        </p:nvSpPr>
        <p:spPr>
          <a:xfrm flipH="1">
            <a:off x="3102029" y="1247540"/>
            <a:ext cx="893020" cy="828626"/>
          </a:xfrm>
          <a:prstGeom prst="arc">
            <a:avLst>
              <a:gd name="adj1" fmla="val 14279023"/>
              <a:gd name="adj2" fmla="val 267972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hoek: ezelsoor 34">
            <a:extLst>
              <a:ext uri="{FF2B5EF4-FFF2-40B4-BE49-F238E27FC236}">
                <a16:creationId xmlns:a16="http://schemas.microsoft.com/office/drawing/2014/main" id="{DA9A4229-2F2A-4C28-B49A-B778F3C41566}"/>
              </a:ext>
            </a:extLst>
          </p:cNvPr>
          <p:cNvSpPr/>
          <p:nvPr/>
        </p:nvSpPr>
        <p:spPr>
          <a:xfrm>
            <a:off x="533313" y="5404044"/>
            <a:ext cx="1147481" cy="873129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Transformed document</a:t>
            </a:r>
          </a:p>
        </p:txBody>
      </p:sp>
      <p:sp>
        <p:nvSpPr>
          <p:cNvPr id="36" name="Rechthoek: ezelsoor 35">
            <a:extLst>
              <a:ext uri="{FF2B5EF4-FFF2-40B4-BE49-F238E27FC236}">
                <a16:creationId xmlns:a16="http://schemas.microsoft.com/office/drawing/2014/main" id="{0841009B-2CA6-4BEF-8599-93ABC6EF2041}"/>
              </a:ext>
            </a:extLst>
          </p:cNvPr>
          <p:cNvSpPr/>
          <p:nvPr/>
        </p:nvSpPr>
        <p:spPr>
          <a:xfrm>
            <a:off x="3687452" y="5501438"/>
            <a:ext cx="1147481" cy="873129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Additional documents</a:t>
            </a:r>
          </a:p>
        </p:txBody>
      </p:sp>
      <p:sp>
        <p:nvSpPr>
          <p:cNvPr id="30" name="Boog 29">
            <a:extLst>
              <a:ext uri="{FF2B5EF4-FFF2-40B4-BE49-F238E27FC236}">
                <a16:creationId xmlns:a16="http://schemas.microsoft.com/office/drawing/2014/main" id="{5E9EDF58-2492-41BE-9E5A-E2DFC9C3B8B2}"/>
              </a:ext>
            </a:extLst>
          </p:cNvPr>
          <p:cNvSpPr/>
          <p:nvPr/>
        </p:nvSpPr>
        <p:spPr>
          <a:xfrm flipH="1" flipV="1">
            <a:off x="3102028" y="5003258"/>
            <a:ext cx="993193" cy="978945"/>
          </a:xfrm>
          <a:prstGeom prst="arc">
            <a:avLst/>
          </a:prstGeom>
          <a:ln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Boog 37">
            <a:extLst>
              <a:ext uri="{FF2B5EF4-FFF2-40B4-BE49-F238E27FC236}">
                <a16:creationId xmlns:a16="http://schemas.microsoft.com/office/drawing/2014/main" id="{EE3B4183-E368-4B85-B8C7-FB5BF5C27AA4}"/>
              </a:ext>
            </a:extLst>
          </p:cNvPr>
          <p:cNvSpPr/>
          <p:nvPr/>
        </p:nvSpPr>
        <p:spPr>
          <a:xfrm flipV="1">
            <a:off x="1402557" y="5104565"/>
            <a:ext cx="725569" cy="828625"/>
          </a:xfrm>
          <a:prstGeom prst="arc">
            <a:avLst/>
          </a:prstGeom>
          <a:ln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7BDD6240-29EF-4245-B81C-A5B7F0E877E0}"/>
              </a:ext>
            </a:extLst>
          </p:cNvPr>
          <p:cNvSpPr/>
          <p:nvPr/>
        </p:nvSpPr>
        <p:spPr>
          <a:xfrm>
            <a:off x="7491369" y="3055233"/>
            <a:ext cx="1913389" cy="1080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p:insert</a:t>
            </a:r>
          </a:p>
        </p:txBody>
      </p:sp>
      <p:sp>
        <p:nvSpPr>
          <p:cNvPr id="40" name="Pijl: links 39">
            <a:extLst>
              <a:ext uri="{FF2B5EF4-FFF2-40B4-BE49-F238E27FC236}">
                <a16:creationId xmlns:a16="http://schemas.microsoft.com/office/drawing/2014/main" id="{9DF171E0-188C-449C-9AB3-7E6B529B4AD2}"/>
              </a:ext>
            </a:extLst>
          </p:cNvPr>
          <p:cNvSpPr/>
          <p:nvPr/>
        </p:nvSpPr>
        <p:spPr>
          <a:xfrm>
            <a:off x="9346035" y="3256569"/>
            <a:ext cx="620785" cy="176169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jl: rechts 40">
            <a:extLst>
              <a:ext uri="{FF2B5EF4-FFF2-40B4-BE49-F238E27FC236}">
                <a16:creationId xmlns:a16="http://schemas.microsoft.com/office/drawing/2014/main" id="{3B2FD93D-A3AA-41B7-B3F0-21F3B2AE716E}"/>
              </a:ext>
            </a:extLst>
          </p:cNvPr>
          <p:cNvSpPr/>
          <p:nvPr/>
        </p:nvSpPr>
        <p:spPr>
          <a:xfrm rot="5400000">
            <a:off x="7256060" y="2236192"/>
            <a:ext cx="1407385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42" name="Pijl: rechts 41">
            <a:extLst>
              <a:ext uri="{FF2B5EF4-FFF2-40B4-BE49-F238E27FC236}">
                <a16:creationId xmlns:a16="http://schemas.microsoft.com/office/drawing/2014/main" id="{97080643-B7A5-405E-B720-1EB273C80072}"/>
              </a:ext>
            </a:extLst>
          </p:cNvPr>
          <p:cNvSpPr/>
          <p:nvPr/>
        </p:nvSpPr>
        <p:spPr>
          <a:xfrm rot="5400000">
            <a:off x="8246660" y="2240979"/>
            <a:ext cx="1407387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insertion</a:t>
            </a:r>
          </a:p>
        </p:txBody>
      </p:sp>
      <p:sp>
        <p:nvSpPr>
          <p:cNvPr id="43" name="Pijl: rechts 42">
            <a:extLst>
              <a:ext uri="{FF2B5EF4-FFF2-40B4-BE49-F238E27FC236}">
                <a16:creationId xmlns:a16="http://schemas.microsoft.com/office/drawing/2014/main" id="{DF86B976-A420-40AE-AC68-37D82162DE59}"/>
              </a:ext>
            </a:extLst>
          </p:cNvPr>
          <p:cNvSpPr/>
          <p:nvPr/>
        </p:nvSpPr>
        <p:spPr>
          <a:xfrm rot="5400000">
            <a:off x="7256059" y="4483987"/>
            <a:ext cx="1407385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</a:t>
            </a: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1C99A299-0FAA-4650-B11B-96F90436B899}"/>
              </a:ext>
            </a:extLst>
          </p:cNvPr>
          <p:cNvSpPr txBox="1"/>
          <p:nvPr/>
        </p:nvSpPr>
        <p:spPr>
          <a:xfrm>
            <a:off x="9956374" y="3160413"/>
            <a:ext cx="1451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match</a:t>
            </a:r>
          </a:p>
        </p:txBody>
      </p:sp>
      <p:sp>
        <p:nvSpPr>
          <p:cNvPr id="46" name="Rechthoek: ezelsoor 45">
            <a:extLst>
              <a:ext uri="{FF2B5EF4-FFF2-40B4-BE49-F238E27FC236}">
                <a16:creationId xmlns:a16="http://schemas.microsoft.com/office/drawing/2014/main" id="{EBF29E64-D29D-4B09-8550-24BD4ACBBE36}"/>
              </a:ext>
            </a:extLst>
          </p:cNvPr>
          <p:cNvSpPr/>
          <p:nvPr/>
        </p:nvSpPr>
        <p:spPr>
          <a:xfrm>
            <a:off x="6414434" y="1367406"/>
            <a:ext cx="1076936" cy="828626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document</a:t>
            </a:r>
          </a:p>
        </p:txBody>
      </p:sp>
      <p:sp>
        <p:nvSpPr>
          <p:cNvPr id="47" name="Boog 46">
            <a:extLst>
              <a:ext uri="{FF2B5EF4-FFF2-40B4-BE49-F238E27FC236}">
                <a16:creationId xmlns:a16="http://schemas.microsoft.com/office/drawing/2014/main" id="{159E1A10-BD20-4511-B435-7811C3EEFE5A}"/>
              </a:ext>
            </a:extLst>
          </p:cNvPr>
          <p:cNvSpPr/>
          <p:nvPr/>
        </p:nvSpPr>
        <p:spPr>
          <a:xfrm>
            <a:off x="7122953" y="1272702"/>
            <a:ext cx="822121" cy="794722"/>
          </a:xfrm>
          <a:prstGeom prst="arc">
            <a:avLst>
              <a:gd name="adj1" fmla="val 14279023"/>
              <a:gd name="adj2" fmla="val 0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hoek: ezelsoor 47">
            <a:extLst>
              <a:ext uri="{FF2B5EF4-FFF2-40B4-BE49-F238E27FC236}">
                <a16:creationId xmlns:a16="http://schemas.microsoft.com/office/drawing/2014/main" id="{C1FBA8A5-0A0B-4EF7-A4AB-EBB5A671A8BC}"/>
              </a:ext>
            </a:extLst>
          </p:cNvPr>
          <p:cNvSpPr/>
          <p:nvPr/>
        </p:nvSpPr>
        <p:spPr>
          <a:xfrm>
            <a:off x="9492430" y="1367406"/>
            <a:ext cx="1186633" cy="828626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Document to insert</a:t>
            </a:r>
          </a:p>
        </p:txBody>
      </p:sp>
      <p:sp>
        <p:nvSpPr>
          <p:cNvPr id="49" name="Boog 48">
            <a:extLst>
              <a:ext uri="{FF2B5EF4-FFF2-40B4-BE49-F238E27FC236}">
                <a16:creationId xmlns:a16="http://schemas.microsoft.com/office/drawing/2014/main" id="{F5B64633-DC70-4AA4-B7A7-7383BDEE7F8F}"/>
              </a:ext>
            </a:extLst>
          </p:cNvPr>
          <p:cNvSpPr/>
          <p:nvPr/>
        </p:nvSpPr>
        <p:spPr>
          <a:xfrm flipH="1">
            <a:off x="8926582" y="1238798"/>
            <a:ext cx="893020" cy="828626"/>
          </a:xfrm>
          <a:prstGeom prst="arc">
            <a:avLst>
              <a:gd name="adj1" fmla="val 14279023"/>
              <a:gd name="adj2" fmla="val 267972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hoek: ezelsoor 49">
            <a:extLst>
              <a:ext uri="{FF2B5EF4-FFF2-40B4-BE49-F238E27FC236}">
                <a16:creationId xmlns:a16="http://schemas.microsoft.com/office/drawing/2014/main" id="{A724BDD8-DFBE-4C66-9EE6-2CE5F0C83F0B}"/>
              </a:ext>
            </a:extLst>
          </p:cNvPr>
          <p:cNvSpPr/>
          <p:nvPr/>
        </p:nvSpPr>
        <p:spPr>
          <a:xfrm>
            <a:off x="6357866" y="5395302"/>
            <a:ext cx="1147481" cy="873129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document</a:t>
            </a:r>
          </a:p>
        </p:txBody>
      </p:sp>
      <p:sp>
        <p:nvSpPr>
          <p:cNvPr id="53" name="Boog 52">
            <a:extLst>
              <a:ext uri="{FF2B5EF4-FFF2-40B4-BE49-F238E27FC236}">
                <a16:creationId xmlns:a16="http://schemas.microsoft.com/office/drawing/2014/main" id="{80CFCE8D-BEC7-4828-BB56-0FFF5E68470E}"/>
              </a:ext>
            </a:extLst>
          </p:cNvPr>
          <p:cNvSpPr/>
          <p:nvPr/>
        </p:nvSpPr>
        <p:spPr>
          <a:xfrm flipV="1">
            <a:off x="7227110" y="5095823"/>
            <a:ext cx="725569" cy="828625"/>
          </a:xfrm>
          <a:prstGeom prst="arc">
            <a:avLst/>
          </a:prstGeom>
          <a:ln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ijl: links 53">
            <a:extLst>
              <a:ext uri="{FF2B5EF4-FFF2-40B4-BE49-F238E27FC236}">
                <a16:creationId xmlns:a16="http://schemas.microsoft.com/office/drawing/2014/main" id="{019E684F-99E2-4FCB-8047-E2E2A2DEA319}"/>
              </a:ext>
            </a:extLst>
          </p:cNvPr>
          <p:cNvSpPr/>
          <p:nvPr/>
        </p:nvSpPr>
        <p:spPr>
          <a:xfrm>
            <a:off x="9344102" y="3814928"/>
            <a:ext cx="620785" cy="176169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81970CD1-8F3D-410A-B532-B47C13D79713}"/>
              </a:ext>
            </a:extLst>
          </p:cNvPr>
          <p:cNvSpPr txBox="1"/>
          <p:nvPr/>
        </p:nvSpPr>
        <p:spPr>
          <a:xfrm>
            <a:off x="9953415" y="3681185"/>
            <a:ext cx="1451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6372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" grpId="0" animBg="1"/>
      <p:bldP spid="9" grpId="0" animBg="1"/>
      <p:bldP spid="3" grpId="0" animBg="1"/>
      <p:bldP spid="24" grpId="0" animBg="1"/>
      <p:bldP spid="26" grpId="0" animBg="1"/>
      <p:bldP spid="29" grpId="0" animBg="1"/>
      <p:bldP spid="16" grpId="0"/>
      <p:bldP spid="18" grpId="0" animBg="1"/>
      <p:bldP spid="21" grpId="0" animBg="1"/>
      <p:bldP spid="32" grpId="0" animBg="1"/>
      <p:bldP spid="33" grpId="0" animBg="1"/>
      <p:bldP spid="35" grpId="0" animBg="1"/>
      <p:bldP spid="36" grpId="0" animBg="1"/>
      <p:bldP spid="30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4" grpId="0" animBg="1"/>
      <p:bldP spid="5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Afbeeldingsresultaat voor question mark">
            <a:extLst>
              <a:ext uri="{FF2B5EF4-FFF2-40B4-BE49-F238E27FC236}">
                <a16:creationId xmlns:a16="http://schemas.microsoft.com/office/drawing/2014/main" id="{D3C980FB-77B6-465E-8BAC-B4EEA774E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235" y="277735"/>
            <a:ext cx="806431" cy="8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fbeeldingsresultaat voor new">
            <a:extLst>
              <a:ext uri="{FF2B5EF4-FFF2-40B4-BE49-F238E27FC236}">
                <a16:creationId xmlns:a16="http://schemas.microsoft.com/office/drawing/2014/main" id="{8C2A0001-7B93-483E-9CEC-59085070E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779" y="6086764"/>
            <a:ext cx="1061464" cy="85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6862765" cy="706299"/>
          </a:xfrm>
        </p:spPr>
        <p:txBody>
          <a:bodyPr>
            <a:normAutofit fontScale="90000"/>
          </a:bodyPr>
          <a:lstStyle/>
          <a:p>
            <a:r>
              <a:rPr lang="en-US" dirty="0"/>
              <a:t>Explicitly connecting ports (3.0)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505E47-ECD3-4586-984D-E54A6C720C17}"/>
              </a:ext>
            </a:extLst>
          </p:cNvPr>
          <p:cNvGrpSpPr/>
          <p:nvPr/>
        </p:nvGrpSpPr>
        <p:grpSpPr>
          <a:xfrm>
            <a:off x="8340846" y="1167077"/>
            <a:ext cx="1913389" cy="3604846"/>
            <a:chOff x="10114676" y="171491"/>
            <a:chExt cx="1913389" cy="3604846"/>
          </a:xfrm>
        </p:grpSpPr>
        <p:sp>
          <p:nvSpPr>
            <p:cNvPr id="4" name="Rechthoek: afgeronde hoeken 3">
              <a:extLst>
                <a:ext uri="{FF2B5EF4-FFF2-40B4-BE49-F238E27FC236}">
                  <a16:creationId xmlns:a16="http://schemas.microsoft.com/office/drawing/2014/main" id="{1F3420FE-98A4-44D7-8566-ED3B2A1C01FC}"/>
                </a:ext>
              </a:extLst>
            </p:cNvPr>
            <p:cNvSpPr/>
            <p:nvPr/>
          </p:nvSpPr>
          <p:spPr>
            <a:xfrm>
              <a:off x="10114676" y="1436266"/>
              <a:ext cx="1913389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p:xslt</a:t>
              </a:r>
            </a:p>
          </p:txBody>
        </p:sp>
        <p:sp>
          <p:nvSpPr>
            <p:cNvPr id="3" name="Pijl: rechts 2">
              <a:extLst>
                <a:ext uri="{FF2B5EF4-FFF2-40B4-BE49-F238E27FC236}">
                  <a16:creationId xmlns:a16="http://schemas.microsoft.com/office/drawing/2014/main" id="{1D3C9148-062A-4017-898F-093C3141194F}"/>
                </a:ext>
              </a:extLst>
            </p:cNvPr>
            <p:cNvSpPr/>
            <p:nvPr/>
          </p:nvSpPr>
          <p:spPr>
            <a:xfrm rot="5400000">
              <a:off x="9879364" y="617223"/>
              <a:ext cx="140738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source</a:t>
              </a:r>
            </a:p>
          </p:txBody>
        </p:sp>
        <p:sp>
          <p:nvSpPr>
            <p:cNvPr id="24" name="Pijl: rechts 23">
              <a:extLst>
                <a:ext uri="{FF2B5EF4-FFF2-40B4-BE49-F238E27FC236}">
                  <a16:creationId xmlns:a16="http://schemas.microsoft.com/office/drawing/2014/main" id="{C37D449D-6C48-4882-B468-9F606EEB697A}"/>
                </a:ext>
              </a:extLst>
            </p:cNvPr>
            <p:cNvSpPr/>
            <p:nvPr/>
          </p:nvSpPr>
          <p:spPr>
            <a:xfrm rot="5400000">
              <a:off x="10869967" y="622012"/>
              <a:ext cx="1407387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stylesheet</a:t>
              </a:r>
            </a:p>
          </p:txBody>
        </p:sp>
        <p:sp>
          <p:nvSpPr>
            <p:cNvPr id="26" name="Pijl: rechts 25">
              <a:extLst>
                <a:ext uri="{FF2B5EF4-FFF2-40B4-BE49-F238E27FC236}">
                  <a16:creationId xmlns:a16="http://schemas.microsoft.com/office/drawing/2014/main" id="{D3A01ED6-EC7B-4F8E-8384-946306D7BA7A}"/>
                </a:ext>
              </a:extLst>
            </p:cNvPr>
            <p:cNvSpPr/>
            <p:nvPr/>
          </p:nvSpPr>
          <p:spPr>
            <a:xfrm rot="5400000">
              <a:off x="9904534" y="2839851"/>
              <a:ext cx="135704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resul</a:t>
              </a:r>
              <a:r>
                <a:rPr lang="en-US" b="1" dirty="0">
                  <a:solidFill>
                    <a:schemeClr val="bg1"/>
                  </a:solidFill>
                </a:rPr>
                <a:t>t</a:t>
              </a:r>
            </a:p>
          </p:txBody>
        </p:sp>
        <p:sp>
          <p:nvSpPr>
            <p:cNvPr id="29" name="Pijl: rechts 28">
              <a:extLst>
                <a:ext uri="{FF2B5EF4-FFF2-40B4-BE49-F238E27FC236}">
                  <a16:creationId xmlns:a16="http://schemas.microsoft.com/office/drawing/2014/main" id="{CA0866B7-756A-49DA-93F8-871D70408AA4}"/>
                </a:ext>
              </a:extLst>
            </p:cNvPr>
            <p:cNvSpPr/>
            <p:nvPr/>
          </p:nvSpPr>
          <p:spPr>
            <a:xfrm rot="5400000">
              <a:off x="10869968" y="2814681"/>
              <a:ext cx="1407385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secondary</a:t>
              </a:r>
            </a:p>
          </p:txBody>
        </p:sp>
      </p:grpSp>
      <p:sp>
        <p:nvSpPr>
          <p:cNvPr id="21" name="Tekstvak 20">
            <a:extLst>
              <a:ext uri="{FF2B5EF4-FFF2-40B4-BE49-F238E27FC236}">
                <a16:creationId xmlns:a16="http://schemas.microsoft.com/office/drawing/2014/main" id="{CC40839B-DE8E-4ABA-917F-C73BCA610B54}"/>
              </a:ext>
            </a:extLst>
          </p:cNvPr>
          <p:cNvSpPr txBox="1"/>
          <p:nvPr/>
        </p:nvSpPr>
        <p:spPr>
          <a:xfrm>
            <a:off x="867973" y="1492172"/>
            <a:ext cx="5228027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port="stylesheet"&gt;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pic>
        <p:nvPicPr>
          <p:cNvPr id="1026" name="Picture 2" descr="Afbeeldingsresultaat voor new">
            <a:extLst>
              <a:ext uri="{FF2B5EF4-FFF2-40B4-BE49-F238E27FC236}">
                <a16:creationId xmlns:a16="http://schemas.microsoft.com/office/drawing/2014/main" id="{D4983E4B-191C-4C8A-8F7B-75C250587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549" y="3654234"/>
            <a:ext cx="874162" cy="70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A9896008-DFAF-43B1-89A9-EEDD7C2F35A4}"/>
              </a:ext>
            </a:extLst>
          </p:cNvPr>
          <p:cNvSpPr txBox="1"/>
          <p:nvPr/>
        </p:nvSpPr>
        <p:spPr>
          <a:xfrm>
            <a:off x="1926574" y="3773414"/>
            <a:ext cx="425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&lt;</a:t>
            </a:r>
            <a:r>
              <a:rPr lang="en-US" sz="2400" b="1" dirty="0" err="1"/>
              <a:t>p:input</a:t>
            </a:r>
            <a:r>
              <a:rPr lang="en-US" sz="2400" b="1" dirty="0"/>
              <a:t>&gt;  </a:t>
            </a:r>
            <a:r>
              <a:rPr lang="en-US" sz="2400" b="1" dirty="0">
                <a:sym typeface="Wingdings" panose="05000000000000000000" pitchFamily="2" charset="2"/>
              </a:rPr>
              <a:t> &lt;</a:t>
            </a:r>
            <a:r>
              <a:rPr lang="en-US" sz="2400" b="1" dirty="0" err="1">
                <a:sym typeface="Wingdings" panose="05000000000000000000" pitchFamily="2" charset="2"/>
              </a:rPr>
              <a:t>p:with-input</a:t>
            </a:r>
            <a:r>
              <a:rPr lang="en-US" sz="2400" b="1" dirty="0">
                <a:sym typeface="Wingdings" panose="05000000000000000000" pitchFamily="2" charset="2"/>
              </a:rPr>
              <a:t>&gt;</a:t>
            </a:r>
            <a:endParaRPr lang="en-US" sz="2400" b="1" dirty="0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E629A71B-4BF4-4C3D-8911-AA753226597E}"/>
              </a:ext>
            </a:extLst>
          </p:cNvPr>
          <p:cNvCxnSpPr>
            <a:cxnSpLocks/>
          </p:cNvCxnSpPr>
          <p:nvPr/>
        </p:nvCxnSpPr>
        <p:spPr>
          <a:xfrm flipH="1" flipV="1">
            <a:off x="1739153" y="2088778"/>
            <a:ext cx="1705985" cy="174772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5F4925-4A7F-4F4F-8644-C0C12A3FEC3C}"/>
              </a:ext>
            </a:extLst>
          </p:cNvPr>
          <p:cNvSpPr txBox="1"/>
          <p:nvPr/>
        </p:nvSpPr>
        <p:spPr>
          <a:xfrm>
            <a:off x="3341653" y="4641273"/>
            <a:ext cx="4992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Rules: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Input ports </a:t>
            </a:r>
            <a:r>
              <a:rPr lang="en-US" sz="2400" i="1" dirty="0"/>
              <a:t>must</a:t>
            </a:r>
            <a:r>
              <a:rPr lang="en-US" sz="2400" dirty="0"/>
              <a:t> be connected (or have a 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Output ports can be left dangling (</a:t>
            </a:r>
            <a:r>
              <a:rPr lang="en-US" sz="2400" i="1" dirty="0"/>
              <a:t>also primary output ports</a:t>
            </a:r>
            <a:r>
              <a:rPr lang="en-US" sz="2400" dirty="0"/>
              <a:t>)</a:t>
            </a:r>
            <a:endParaRPr lang="en-NL" sz="2400" dirty="0"/>
          </a:p>
        </p:txBody>
      </p:sp>
      <p:sp>
        <p:nvSpPr>
          <p:cNvPr id="17" name="Boog 48">
            <a:extLst>
              <a:ext uri="{FF2B5EF4-FFF2-40B4-BE49-F238E27FC236}">
                <a16:creationId xmlns:a16="http://schemas.microsoft.com/office/drawing/2014/main" id="{80EA7850-EDD0-4244-8292-E03BFFE34020}"/>
              </a:ext>
            </a:extLst>
          </p:cNvPr>
          <p:cNvSpPr/>
          <p:nvPr/>
        </p:nvSpPr>
        <p:spPr>
          <a:xfrm flipH="1">
            <a:off x="9824620" y="624244"/>
            <a:ext cx="893020" cy="828626"/>
          </a:xfrm>
          <a:prstGeom prst="arc">
            <a:avLst>
              <a:gd name="adj1" fmla="val 14279023"/>
              <a:gd name="adj2" fmla="val 267972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A0B1C28-D96B-442A-B59E-255B9C4D9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908" y="3769075"/>
            <a:ext cx="1541999" cy="14436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71490"/>
            <a:ext cx="7357454" cy="932847"/>
          </a:xfrm>
        </p:spPr>
        <p:txBody>
          <a:bodyPr>
            <a:normAutofit fontScale="90000"/>
          </a:bodyPr>
          <a:lstStyle/>
          <a:p>
            <a:r>
              <a:rPr lang="en-US" dirty="0"/>
              <a:t>Explicitly connecting ports – with an external document (1.0 &amp; 3.0)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C40839B-DE8E-4ABA-917F-C73BCA610B54}"/>
              </a:ext>
            </a:extLst>
          </p:cNvPr>
          <p:cNvSpPr txBox="1"/>
          <p:nvPr/>
        </p:nvSpPr>
        <p:spPr>
          <a:xfrm>
            <a:off x="911379" y="1967302"/>
            <a:ext cx="6653415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port="stylesheet"&gt;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p:document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="/some/stylesheet.xsl"/&gt;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3" name="Bijschrift: gebogen lijn 12">
            <a:extLst>
              <a:ext uri="{FF2B5EF4-FFF2-40B4-BE49-F238E27FC236}">
                <a16:creationId xmlns:a16="http://schemas.microsoft.com/office/drawing/2014/main" id="{F6042706-6B67-4D1A-87F2-7E3E02DB20A7}"/>
              </a:ext>
            </a:extLst>
          </p:cNvPr>
          <p:cNvSpPr/>
          <p:nvPr/>
        </p:nvSpPr>
        <p:spPr>
          <a:xfrm>
            <a:off x="2904471" y="4373471"/>
            <a:ext cx="3914783" cy="1298909"/>
          </a:xfrm>
          <a:prstGeom prst="borderCallout2">
            <a:avLst>
              <a:gd name="adj1" fmla="val 36250"/>
              <a:gd name="adj2" fmla="val -1999"/>
              <a:gd name="adj3" fmla="val 18750"/>
              <a:gd name="adj4" fmla="val -16667"/>
              <a:gd name="adj5" fmla="val -121910"/>
              <a:gd name="adj6" fmla="val -76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1.0: You 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had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use &lt;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p:document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 and @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href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had to be a literal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F577A4-5BBC-41D3-B474-D5DAD95E691E}"/>
              </a:ext>
            </a:extLst>
          </p:cNvPr>
          <p:cNvGrpSpPr/>
          <p:nvPr/>
        </p:nvGrpSpPr>
        <p:grpSpPr>
          <a:xfrm>
            <a:off x="8340846" y="1167077"/>
            <a:ext cx="1913389" cy="3604846"/>
            <a:chOff x="10114676" y="171491"/>
            <a:chExt cx="1913389" cy="3604846"/>
          </a:xfrm>
        </p:grpSpPr>
        <p:sp>
          <p:nvSpPr>
            <p:cNvPr id="14" name="Rechthoek: afgeronde hoeken 3">
              <a:extLst>
                <a:ext uri="{FF2B5EF4-FFF2-40B4-BE49-F238E27FC236}">
                  <a16:creationId xmlns:a16="http://schemas.microsoft.com/office/drawing/2014/main" id="{BF9F36E9-CD36-4313-A659-D58017B4B426}"/>
                </a:ext>
              </a:extLst>
            </p:cNvPr>
            <p:cNvSpPr/>
            <p:nvPr/>
          </p:nvSpPr>
          <p:spPr>
            <a:xfrm>
              <a:off x="10114676" y="1436266"/>
              <a:ext cx="1913389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p:xslt</a:t>
              </a:r>
            </a:p>
          </p:txBody>
        </p:sp>
        <p:sp>
          <p:nvSpPr>
            <p:cNvPr id="15" name="Pijl: rechts 2">
              <a:extLst>
                <a:ext uri="{FF2B5EF4-FFF2-40B4-BE49-F238E27FC236}">
                  <a16:creationId xmlns:a16="http://schemas.microsoft.com/office/drawing/2014/main" id="{89FA3D75-6925-4DE9-91BA-1FC52ABB685F}"/>
                </a:ext>
              </a:extLst>
            </p:cNvPr>
            <p:cNvSpPr/>
            <p:nvPr/>
          </p:nvSpPr>
          <p:spPr>
            <a:xfrm rot="5400000">
              <a:off x="9879364" y="617223"/>
              <a:ext cx="140738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source</a:t>
              </a:r>
            </a:p>
          </p:txBody>
        </p:sp>
        <p:sp>
          <p:nvSpPr>
            <p:cNvPr id="16" name="Pijl: rechts 23">
              <a:extLst>
                <a:ext uri="{FF2B5EF4-FFF2-40B4-BE49-F238E27FC236}">
                  <a16:creationId xmlns:a16="http://schemas.microsoft.com/office/drawing/2014/main" id="{DD682F64-A3E2-48AA-B67D-A8811A895A2B}"/>
                </a:ext>
              </a:extLst>
            </p:cNvPr>
            <p:cNvSpPr/>
            <p:nvPr/>
          </p:nvSpPr>
          <p:spPr>
            <a:xfrm rot="5400000">
              <a:off x="10869967" y="622012"/>
              <a:ext cx="1407387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stylesheet</a:t>
              </a:r>
            </a:p>
          </p:txBody>
        </p:sp>
        <p:sp>
          <p:nvSpPr>
            <p:cNvPr id="17" name="Pijl: rechts 25">
              <a:extLst>
                <a:ext uri="{FF2B5EF4-FFF2-40B4-BE49-F238E27FC236}">
                  <a16:creationId xmlns:a16="http://schemas.microsoft.com/office/drawing/2014/main" id="{D44431A5-A19F-4BBE-9876-4CB65F6828C5}"/>
                </a:ext>
              </a:extLst>
            </p:cNvPr>
            <p:cNvSpPr/>
            <p:nvPr/>
          </p:nvSpPr>
          <p:spPr>
            <a:xfrm rot="5400000">
              <a:off x="9904534" y="2839851"/>
              <a:ext cx="135704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resul</a:t>
              </a:r>
              <a:r>
                <a:rPr lang="en-US" b="1" dirty="0">
                  <a:solidFill>
                    <a:schemeClr val="bg1"/>
                  </a:solidFill>
                </a:rPr>
                <a:t>t</a:t>
              </a:r>
            </a:p>
          </p:txBody>
        </p:sp>
        <p:sp>
          <p:nvSpPr>
            <p:cNvPr id="18" name="Pijl: rechts 28">
              <a:extLst>
                <a:ext uri="{FF2B5EF4-FFF2-40B4-BE49-F238E27FC236}">
                  <a16:creationId xmlns:a16="http://schemas.microsoft.com/office/drawing/2014/main" id="{5DA0A1AE-5E8A-4158-8300-FE89A79053D3}"/>
                </a:ext>
              </a:extLst>
            </p:cNvPr>
            <p:cNvSpPr/>
            <p:nvPr/>
          </p:nvSpPr>
          <p:spPr>
            <a:xfrm rot="5400000">
              <a:off x="10869968" y="2814681"/>
              <a:ext cx="1407385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secondary</a:t>
              </a:r>
            </a:p>
          </p:txBody>
        </p:sp>
      </p:grpSp>
      <p:sp>
        <p:nvSpPr>
          <p:cNvPr id="19" name="Boog 48">
            <a:extLst>
              <a:ext uri="{FF2B5EF4-FFF2-40B4-BE49-F238E27FC236}">
                <a16:creationId xmlns:a16="http://schemas.microsoft.com/office/drawing/2014/main" id="{AE2562E4-93AF-4EC9-BBE4-CEA3A3CD206F}"/>
              </a:ext>
            </a:extLst>
          </p:cNvPr>
          <p:cNvSpPr/>
          <p:nvPr/>
        </p:nvSpPr>
        <p:spPr>
          <a:xfrm flipH="1">
            <a:off x="9824620" y="624244"/>
            <a:ext cx="893020" cy="828626"/>
          </a:xfrm>
          <a:prstGeom prst="arc">
            <a:avLst>
              <a:gd name="adj1" fmla="val 14279023"/>
              <a:gd name="adj2" fmla="val 267972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hoek: ezelsoor 31">
            <a:extLst>
              <a:ext uri="{FF2B5EF4-FFF2-40B4-BE49-F238E27FC236}">
                <a16:creationId xmlns:a16="http://schemas.microsoft.com/office/drawing/2014/main" id="{DCDA4451-AD02-41AB-9BCC-35D11EDAAA78}"/>
              </a:ext>
            </a:extLst>
          </p:cNvPr>
          <p:cNvSpPr/>
          <p:nvPr/>
        </p:nvSpPr>
        <p:spPr>
          <a:xfrm>
            <a:off x="10587869" y="624244"/>
            <a:ext cx="1186633" cy="828626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stylesheet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C2BD-2505-482E-B215-646E2C9AEA23}"/>
              </a:ext>
            </a:extLst>
          </p:cNvPr>
          <p:cNvSpPr txBox="1"/>
          <p:nvPr/>
        </p:nvSpPr>
        <p:spPr>
          <a:xfrm>
            <a:off x="9541869" y="231701"/>
            <a:ext cx="2921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/some/stylesheet.xsl</a:t>
            </a:r>
            <a:endParaRPr lang="en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4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new">
            <a:extLst>
              <a:ext uri="{FF2B5EF4-FFF2-40B4-BE49-F238E27FC236}">
                <a16:creationId xmlns:a16="http://schemas.microsoft.com/office/drawing/2014/main" id="{D4983E4B-191C-4C8A-8F7B-75C250587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55" y="4433546"/>
            <a:ext cx="1973421" cy="15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7014350" cy="706299"/>
          </a:xfrm>
        </p:spPr>
        <p:txBody>
          <a:bodyPr>
            <a:normAutofit fontScale="90000"/>
          </a:bodyPr>
          <a:lstStyle/>
          <a:p>
            <a:r>
              <a:rPr lang="en-US" dirty="0"/>
              <a:t>Explicitly connecting ports (3.0)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C40839B-DE8E-4ABA-917F-C73BCA610B54}"/>
              </a:ext>
            </a:extLst>
          </p:cNvPr>
          <p:cNvSpPr txBox="1"/>
          <p:nvPr/>
        </p:nvSpPr>
        <p:spPr>
          <a:xfrm>
            <a:off x="331957" y="2122560"/>
            <a:ext cx="661755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p:variable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name="path" select="'/some'"/&gt;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port="stylesheet"&gt;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p:document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="{$path}/stylesheet.xsl"/&gt;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E629A71B-4BF4-4C3D-8911-AA753226597E}"/>
              </a:ext>
            </a:extLst>
          </p:cNvPr>
          <p:cNvCxnSpPr>
            <a:cxnSpLocks/>
          </p:cNvCxnSpPr>
          <p:nvPr/>
        </p:nvCxnSpPr>
        <p:spPr>
          <a:xfrm flipV="1">
            <a:off x="3666930" y="3648635"/>
            <a:ext cx="521528" cy="14343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70EDE68A-F76A-4DFB-BDE0-8AF8DA6B7351}"/>
              </a:ext>
            </a:extLst>
          </p:cNvPr>
          <p:cNvSpPr txBox="1"/>
          <p:nvPr/>
        </p:nvSpPr>
        <p:spPr>
          <a:xfrm>
            <a:off x="2215037" y="4992867"/>
            <a:ext cx="425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Attribute-Value Templates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EBA82E-0A37-474A-985C-49E634872A4F}"/>
              </a:ext>
            </a:extLst>
          </p:cNvPr>
          <p:cNvGrpSpPr/>
          <p:nvPr/>
        </p:nvGrpSpPr>
        <p:grpSpPr>
          <a:xfrm>
            <a:off x="8340846" y="1167077"/>
            <a:ext cx="1913389" cy="3604846"/>
            <a:chOff x="10114676" y="171491"/>
            <a:chExt cx="1913389" cy="3604846"/>
          </a:xfrm>
        </p:grpSpPr>
        <p:sp>
          <p:nvSpPr>
            <p:cNvPr id="14" name="Rechthoek: afgeronde hoeken 3">
              <a:extLst>
                <a:ext uri="{FF2B5EF4-FFF2-40B4-BE49-F238E27FC236}">
                  <a16:creationId xmlns:a16="http://schemas.microsoft.com/office/drawing/2014/main" id="{F6E02250-6741-4D84-9A3E-6AC3CBC7FADB}"/>
                </a:ext>
              </a:extLst>
            </p:cNvPr>
            <p:cNvSpPr/>
            <p:nvPr/>
          </p:nvSpPr>
          <p:spPr>
            <a:xfrm>
              <a:off x="10114676" y="1436266"/>
              <a:ext cx="1913389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p:xslt</a:t>
              </a:r>
            </a:p>
          </p:txBody>
        </p:sp>
        <p:sp>
          <p:nvSpPr>
            <p:cNvPr id="15" name="Pijl: rechts 2">
              <a:extLst>
                <a:ext uri="{FF2B5EF4-FFF2-40B4-BE49-F238E27FC236}">
                  <a16:creationId xmlns:a16="http://schemas.microsoft.com/office/drawing/2014/main" id="{60BFF338-E388-428A-A5E7-738970909EC1}"/>
                </a:ext>
              </a:extLst>
            </p:cNvPr>
            <p:cNvSpPr/>
            <p:nvPr/>
          </p:nvSpPr>
          <p:spPr>
            <a:xfrm rot="5400000">
              <a:off x="9879364" y="617223"/>
              <a:ext cx="140738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source</a:t>
              </a:r>
            </a:p>
          </p:txBody>
        </p:sp>
        <p:sp>
          <p:nvSpPr>
            <p:cNvPr id="16" name="Pijl: rechts 23">
              <a:extLst>
                <a:ext uri="{FF2B5EF4-FFF2-40B4-BE49-F238E27FC236}">
                  <a16:creationId xmlns:a16="http://schemas.microsoft.com/office/drawing/2014/main" id="{58845C3A-9501-48F1-A553-C6CEBEC497AF}"/>
                </a:ext>
              </a:extLst>
            </p:cNvPr>
            <p:cNvSpPr/>
            <p:nvPr/>
          </p:nvSpPr>
          <p:spPr>
            <a:xfrm rot="5400000">
              <a:off x="10869967" y="622012"/>
              <a:ext cx="1407387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stylesheet</a:t>
              </a:r>
            </a:p>
          </p:txBody>
        </p:sp>
        <p:sp>
          <p:nvSpPr>
            <p:cNvPr id="17" name="Pijl: rechts 25">
              <a:extLst>
                <a:ext uri="{FF2B5EF4-FFF2-40B4-BE49-F238E27FC236}">
                  <a16:creationId xmlns:a16="http://schemas.microsoft.com/office/drawing/2014/main" id="{8E57D75B-4EA3-4A14-835F-36C919F188A3}"/>
                </a:ext>
              </a:extLst>
            </p:cNvPr>
            <p:cNvSpPr/>
            <p:nvPr/>
          </p:nvSpPr>
          <p:spPr>
            <a:xfrm rot="5400000">
              <a:off x="9904534" y="2839851"/>
              <a:ext cx="135704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resul</a:t>
              </a:r>
              <a:r>
                <a:rPr lang="en-US" b="1" dirty="0">
                  <a:solidFill>
                    <a:schemeClr val="bg1"/>
                  </a:solidFill>
                </a:rPr>
                <a:t>t</a:t>
              </a:r>
            </a:p>
          </p:txBody>
        </p:sp>
        <p:sp>
          <p:nvSpPr>
            <p:cNvPr id="18" name="Pijl: rechts 28">
              <a:extLst>
                <a:ext uri="{FF2B5EF4-FFF2-40B4-BE49-F238E27FC236}">
                  <a16:creationId xmlns:a16="http://schemas.microsoft.com/office/drawing/2014/main" id="{E34663A1-FB72-4504-845A-F848DBA08806}"/>
                </a:ext>
              </a:extLst>
            </p:cNvPr>
            <p:cNvSpPr/>
            <p:nvPr/>
          </p:nvSpPr>
          <p:spPr>
            <a:xfrm rot="5400000">
              <a:off x="10869968" y="2814681"/>
              <a:ext cx="1407385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secondary</a:t>
              </a:r>
            </a:p>
          </p:txBody>
        </p:sp>
      </p:grpSp>
      <p:sp>
        <p:nvSpPr>
          <p:cNvPr id="19" name="Boog 48">
            <a:extLst>
              <a:ext uri="{FF2B5EF4-FFF2-40B4-BE49-F238E27FC236}">
                <a16:creationId xmlns:a16="http://schemas.microsoft.com/office/drawing/2014/main" id="{CC728DC1-64EE-4A5B-A453-A28B17853335}"/>
              </a:ext>
            </a:extLst>
          </p:cNvPr>
          <p:cNvSpPr/>
          <p:nvPr/>
        </p:nvSpPr>
        <p:spPr>
          <a:xfrm flipH="1">
            <a:off x="9824620" y="624244"/>
            <a:ext cx="893020" cy="828626"/>
          </a:xfrm>
          <a:prstGeom prst="arc">
            <a:avLst>
              <a:gd name="adj1" fmla="val 14279023"/>
              <a:gd name="adj2" fmla="val 267972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hoek: ezelsoor 31">
            <a:extLst>
              <a:ext uri="{FF2B5EF4-FFF2-40B4-BE49-F238E27FC236}">
                <a16:creationId xmlns:a16="http://schemas.microsoft.com/office/drawing/2014/main" id="{50834979-F4BC-4200-B28A-1894148646B1}"/>
              </a:ext>
            </a:extLst>
          </p:cNvPr>
          <p:cNvSpPr/>
          <p:nvPr/>
        </p:nvSpPr>
        <p:spPr>
          <a:xfrm>
            <a:off x="10587869" y="624244"/>
            <a:ext cx="1186633" cy="828626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stylesheet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68166C-F401-4A6D-B11B-D98CDB2E7093}"/>
              </a:ext>
            </a:extLst>
          </p:cNvPr>
          <p:cNvSpPr txBox="1"/>
          <p:nvPr/>
        </p:nvSpPr>
        <p:spPr>
          <a:xfrm>
            <a:off x="9541869" y="231701"/>
            <a:ext cx="2921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/some/stylesheet.xsl</a:t>
            </a:r>
            <a:endParaRPr lang="en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new">
            <a:extLst>
              <a:ext uri="{FF2B5EF4-FFF2-40B4-BE49-F238E27FC236}">
                <a16:creationId xmlns:a16="http://schemas.microsoft.com/office/drawing/2014/main" id="{D4983E4B-191C-4C8A-8F7B-75C250587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55" y="4487299"/>
            <a:ext cx="1973421" cy="15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6867655" cy="706299"/>
          </a:xfrm>
        </p:spPr>
        <p:txBody>
          <a:bodyPr>
            <a:normAutofit fontScale="90000"/>
          </a:bodyPr>
          <a:lstStyle/>
          <a:p>
            <a:r>
              <a:rPr lang="en-US" dirty="0"/>
              <a:t>Explicitly connecting ports (3.0)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C40839B-DE8E-4ABA-917F-C73BCA610B54}"/>
              </a:ext>
            </a:extLst>
          </p:cNvPr>
          <p:cNvSpPr txBox="1"/>
          <p:nvPr/>
        </p:nvSpPr>
        <p:spPr>
          <a:xfrm>
            <a:off x="326361" y="2070893"/>
            <a:ext cx="527285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port="stylesheet"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="{$path}/stylesheet.xsl"/&gt;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E629A71B-4BF4-4C3D-8911-AA753226597E}"/>
              </a:ext>
            </a:extLst>
          </p:cNvPr>
          <p:cNvCxnSpPr>
            <a:cxnSpLocks/>
          </p:cNvCxnSpPr>
          <p:nvPr/>
        </p:nvCxnSpPr>
        <p:spPr>
          <a:xfrm flipH="1" flipV="1">
            <a:off x="2496396" y="2971893"/>
            <a:ext cx="1170534" cy="21648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70EDE68A-F76A-4DFB-BDE0-8AF8DA6B7351}"/>
              </a:ext>
            </a:extLst>
          </p:cNvPr>
          <p:cNvSpPr txBox="1"/>
          <p:nvPr/>
        </p:nvSpPr>
        <p:spPr>
          <a:xfrm>
            <a:off x="2215037" y="5046620"/>
            <a:ext cx="5808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&lt;</a:t>
            </a:r>
            <a:r>
              <a:rPr lang="en-US" sz="2400" b="1" dirty="0" err="1"/>
              <a:t>p:document</a:t>
            </a:r>
            <a:r>
              <a:rPr lang="en-US" sz="2400" b="1" dirty="0"/>
              <a:t>&gt; can be shortened to a @</a:t>
            </a:r>
            <a:r>
              <a:rPr lang="en-US" sz="2400" b="1" dirty="0" err="1"/>
              <a:t>href</a:t>
            </a:r>
            <a:r>
              <a:rPr lang="en-US" sz="2400" b="1" dirty="0"/>
              <a:t> (just one example of lots of syntactic sugar shortcuts)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36BB67-E5D5-4809-A876-DE74F63B673C}"/>
              </a:ext>
            </a:extLst>
          </p:cNvPr>
          <p:cNvGrpSpPr/>
          <p:nvPr/>
        </p:nvGrpSpPr>
        <p:grpSpPr>
          <a:xfrm>
            <a:off x="8340846" y="1167077"/>
            <a:ext cx="1913389" cy="3604846"/>
            <a:chOff x="10114676" y="171491"/>
            <a:chExt cx="1913389" cy="3604846"/>
          </a:xfrm>
        </p:grpSpPr>
        <p:sp>
          <p:nvSpPr>
            <p:cNvPr id="14" name="Rechthoek: afgeronde hoeken 3">
              <a:extLst>
                <a:ext uri="{FF2B5EF4-FFF2-40B4-BE49-F238E27FC236}">
                  <a16:creationId xmlns:a16="http://schemas.microsoft.com/office/drawing/2014/main" id="{3663D790-C02D-4BE0-B56D-AB9329DEE3BB}"/>
                </a:ext>
              </a:extLst>
            </p:cNvPr>
            <p:cNvSpPr/>
            <p:nvPr/>
          </p:nvSpPr>
          <p:spPr>
            <a:xfrm>
              <a:off x="10114676" y="1436266"/>
              <a:ext cx="1913389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p:xslt</a:t>
              </a:r>
            </a:p>
          </p:txBody>
        </p:sp>
        <p:sp>
          <p:nvSpPr>
            <p:cNvPr id="15" name="Pijl: rechts 2">
              <a:extLst>
                <a:ext uri="{FF2B5EF4-FFF2-40B4-BE49-F238E27FC236}">
                  <a16:creationId xmlns:a16="http://schemas.microsoft.com/office/drawing/2014/main" id="{5E0BB68F-98D1-4FCF-89A7-971DBE37C744}"/>
                </a:ext>
              </a:extLst>
            </p:cNvPr>
            <p:cNvSpPr/>
            <p:nvPr/>
          </p:nvSpPr>
          <p:spPr>
            <a:xfrm rot="5400000">
              <a:off x="9879364" y="617223"/>
              <a:ext cx="140738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source</a:t>
              </a:r>
            </a:p>
          </p:txBody>
        </p:sp>
        <p:sp>
          <p:nvSpPr>
            <p:cNvPr id="16" name="Pijl: rechts 23">
              <a:extLst>
                <a:ext uri="{FF2B5EF4-FFF2-40B4-BE49-F238E27FC236}">
                  <a16:creationId xmlns:a16="http://schemas.microsoft.com/office/drawing/2014/main" id="{CACD9790-5D06-4035-BCD6-AD0E37BD0305}"/>
                </a:ext>
              </a:extLst>
            </p:cNvPr>
            <p:cNvSpPr/>
            <p:nvPr/>
          </p:nvSpPr>
          <p:spPr>
            <a:xfrm rot="5400000">
              <a:off x="10869967" y="622012"/>
              <a:ext cx="1407387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stylesheet</a:t>
              </a:r>
            </a:p>
          </p:txBody>
        </p:sp>
        <p:sp>
          <p:nvSpPr>
            <p:cNvPr id="17" name="Pijl: rechts 25">
              <a:extLst>
                <a:ext uri="{FF2B5EF4-FFF2-40B4-BE49-F238E27FC236}">
                  <a16:creationId xmlns:a16="http://schemas.microsoft.com/office/drawing/2014/main" id="{512D7C9D-373B-4BDF-93E7-365BCD222AB6}"/>
                </a:ext>
              </a:extLst>
            </p:cNvPr>
            <p:cNvSpPr/>
            <p:nvPr/>
          </p:nvSpPr>
          <p:spPr>
            <a:xfrm rot="5400000">
              <a:off x="9904534" y="2839851"/>
              <a:ext cx="135704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resul</a:t>
              </a:r>
              <a:r>
                <a:rPr lang="en-US" b="1" dirty="0">
                  <a:solidFill>
                    <a:schemeClr val="bg1"/>
                  </a:solidFill>
                </a:rPr>
                <a:t>t</a:t>
              </a:r>
            </a:p>
          </p:txBody>
        </p:sp>
        <p:sp>
          <p:nvSpPr>
            <p:cNvPr id="18" name="Pijl: rechts 28">
              <a:extLst>
                <a:ext uri="{FF2B5EF4-FFF2-40B4-BE49-F238E27FC236}">
                  <a16:creationId xmlns:a16="http://schemas.microsoft.com/office/drawing/2014/main" id="{05B42996-1849-426E-B22D-029D6C545A04}"/>
                </a:ext>
              </a:extLst>
            </p:cNvPr>
            <p:cNvSpPr/>
            <p:nvPr/>
          </p:nvSpPr>
          <p:spPr>
            <a:xfrm rot="5400000">
              <a:off x="10869968" y="2814681"/>
              <a:ext cx="1407385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secondary</a:t>
              </a:r>
            </a:p>
          </p:txBody>
        </p:sp>
      </p:grpSp>
      <p:sp>
        <p:nvSpPr>
          <p:cNvPr id="19" name="Boog 48">
            <a:extLst>
              <a:ext uri="{FF2B5EF4-FFF2-40B4-BE49-F238E27FC236}">
                <a16:creationId xmlns:a16="http://schemas.microsoft.com/office/drawing/2014/main" id="{BE5A56D9-90A6-4EE2-B2B5-2421A32F27B5}"/>
              </a:ext>
            </a:extLst>
          </p:cNvPr>
          <p:cNvSpPr/>
          <p:nvPr/>
        </p:nvSpPr>
        <p:spPr>
          <a:xfrm flipH="1">
            <a:off x="9824620" y="624244"/>
            <a:ext cx="893020" cy="828626"/>
          </a:xfrm>
          <a:prstGeom prst="arc">
            <a:avLst>
              <a:gd name="adj1" fmla="val 14279023"/>
              <a:gd name="adj2" fmla="val 267972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hoek: ezelsoor 31">
            <a:extLst>
              <a:ext uri="{FF2B5EF4-FFF2-40B4-BE49-F238E27FC236}">
                <a16:creationId xmlns:a16="http://schemas.microsoft.com/office/drawing/2014/main" id="{2F8BB917-2B7C-42B6-B1BB-F6EEDA5556DB}"/>
              </a:ext>
            </a:extLst>
          </p:cNvPr>
          <p:cNvSpPr/>
          <p:nvPr/>
        </p:nvSpPr>
        <p:spPr>
          <a:xfrm>
            <a:off x="10587869" y="624244"/>
            <a:ext cx="1186633" cy="828626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stylesheet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F973FC-BF0A-495C-8D7E-7B84C132DF62}"/>
              </a:ext>
            </a:extLst>
          </p:cNvPr>
          <p:cNvSpPr txBox="1"/>
          <p:nvPr/>
        </p:nvSpPr>
        <p:spPr>
          <a:xfrm>
            <a:off x="9541869" y="231701"/>
            <a:ext cx="2921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/some/stylesheet.xsl</a:t>
            </a:r>
            <a:endParaRPr lang="en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E89DB79-159A-4CCA-AE09-0705212C0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379" y="4421931"/>
            <a:ext cx="1541999" cy="14436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9392442" cy="1055308"/>
          </a:xfrm>
        </p:spPr>
        <p:txBody>
          <a:bodyPr>
            <a:normAutofit fontScale="90000"/>
          </a:bodyPr>
          <a:lstStyle/>
          <a:p>
            <a:r>
              <a:rPr lang="en-US" dirty="0"/>
              <a:t>Explicitly connecting ports – </a:t>
            </a:r>
            <a:br>
              <a:rPr lang="en-US" dirty="0"/>
            </a:br>
            <a:r>
              <a:rPr lang="en-US" dirty="0"/>
              <a:t>to an inline document (1.0 &amp; 3.0)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C40839B-DE8E-4ABA-917F-C73BCA610B54}"/>
              </a:ext>
            </a:extLst>
          </p:cNvPr>
          <p:cNvSpPr txBox="1"/>
          <p:nvPr/>
        </p:nvSpPr>
        <p:spPr>
          <a:xfrm>
            <a:off x="240525" y="1578879"/>
            <a:ext cx="5011375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port="stylesheet"&gt;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p:inline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xsl:stylesheet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 …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xsl:stylesheet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p:inline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9" name="Bijschrift: gebogen lijn 8">
            <a:extLst>
              <a:ext uri="{FF2B5EF4-FFF2-40B4-BE49-F238E27FC236}">
                <a16:creationId xmlns:a16="http://schemas.microsoft.com/office/drawing/2014/main" id="{527968A5-5CD4-48E4-B0F2-FF12D858BA1C}"/>
              </a:ext>
            </a:extLst>
          </p:cNvPr>
          <p:cNvSpPr/>
          <p:nvPr/>
        </p:nvSpPr>
        <p:spPr>
          <a:xfrm>
            <a:off x="2843383" y="5200541"/>
            <a:ext cx="2967317" cy="92333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0459"/>
              <a:gd name="adj6" fmla="val -484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1.0: You 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had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use &lt;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p:inline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B7D1D6-2991-4967-AF92-76517E9FB17A}"/>
              </a:ext>
            </a:extLst>
          </p:cNvPr>
          <p:cNvGrpSpPr/>
          <p:nvPr/>
        </p:nvGrpSpPr>
        <p:grpSpPr>
          <a:xfrm>
            <a:off x="7390587" y="2260771"/>
            <a:ext cx="1913389" cy="3604846"/>
            <a:chOff x="10114676" y="171491"/>
            <a:chExt cx="1913389" cy="3604846"/>
          </a:xfrm>
        </p:grpSpPr>
        <p:sp>
          <p:nvSpPr>
            <p:cNvPr id="12" name="Rechthoek: afgeronde hoeken 3">
              <a:extLst>
                <a:ext uri="{FF2B5EF4-FFF2-40B4-BE49-F238E27FC236}">
                  <a16:creationId xmlns:a16="http://schemas.microsoft.com/office/drawing/2014/main" id="{2124123A-66CD-4754-ACD1-2691243F2588}"/>
                </a:ext>
              </a:extLst>
            </p:cNvPr>
            <p:cNvSpPr/>
            <p:nvPr/>
          </p:nvSpPr>
          <p:spPr>
            <a:xfrm>
              <a:off x="10114676" y="1436266"/>
              <a:ext cx="1913389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p:xslt</a:t>
              </a:r>
            </a:p>
          </p:txBody>
        </p:sp>
        <p:sp>
          <p:nvSpPr>
            <p:cNvPr id="13" name="Pijl: rechts 2">
              <a:extLst>
                <a:ext uri="{FF2B5EF4-FFF2-40B4-BE49-F238E27FC236}">
                  <a16:creationId xmlns:a16="http://schemas.microsoft.com/office/drawing/2014/main" id="{A939992C-33DB-4DE7-94CD-3390DB0CF977}"/>
                </a:ext>
              </a:extLst>
            </p:cNvPr>
            <p:cNvSpPr/>
            <p:nvPr/>
          </p:nvSpPr>
          <p:spPr>
            <a:xfrm rot="5400000">
              <a:off x="9879364" y="617223"/>
              <a:ext cx="140738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source</a:t>
              </a:r>
            </a:p>
          </p:txBody>
        </p:sp>
        <p:sp>
          <p:nvSpPr>
            <p:cNvPr id="14" name="Pijl: rechts 23">
              <a:extLst>
                <a:ext uri="{FF2B5EF4-FFF2-40B4-BE49-F238E27FC236}">
                  <a16:creationId xmlns:a16="http://schemas.microsoft.com/office/drawing/2014/main" id="{E82C6D40-3BDF-4905-BD11-E70F8E8C8D3A}"/>
                </a:ext>
              </a:extLst>
            </p:cNvPr>
            <p:cNvSpPr/>
            <p:nvPr/>
          </p:nvSpPr>
          <p:spPr>
            <a:xfrm rot="5400000">
              <a:off x="10869967" y="622012"/>
              <a:ext cx="1407387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stylesheet</a:t>
              </a:r>
            </a:p>
          </p:txBody>
        </p:sp>
        <p:sp>
          <p:nvSpPr>
            <p:cNvPr id="15" name="Pijl: rechts 25">
              <a:extLst>
                <a:ext uri="{FF2B5EF4-FFF2-40B4-BE49-F238E27FC236}">
                  <a16:creationId xmlns:a16="http://schemas.microsoft.com/office/drawing/2014/main" id="{B02E2F82-A7DE-4C1A-9853-024E4336C7D2}"/>
                </a:ext>
              </a:extLst>
            </p:cNvPr>
            <p:cNvSpPr/>
            <p:nvPr/>
          </p:nvSpPr>
          <p:spPr>
            <a:xfrm rot="5400000">
              <a:off x="9904534" y="2839851"/>
              <a:ext cx="135704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resul</a:t>
              </a:r>
              <a:r>
                <a:rPr lang="en-US" b="1" dirty="0">
                  <a:solidFill>
                    <a:schemeClr val="bg1"/>
                  </a:solidFill>
                </a:rPr>
                <a:t>t</a:t>
              </a:r>
            </a:p>
          </p:txBody>
        </p:sp>
        <p:sp>
          <p:nvSpPr>
            <p:cNvPr id="16" name="Pijl: rechts 28">
              <a:extLst>
                <a:ext uri="{FF2B5EF4-FFF2-40B4-BE49-F238E27FC236}">
                  <a16:creationId xmlns:a16="http://schemas.microsoft.com/office/drawing/2014/main" id="{7DB7DD75-4A6C-434D-90AB-23D17E767F85}"/>
                </a:ext>
              </a:extLst>
            </p:cNvPr>
            <p:cNvSpPr/>
            <p:nvPr/>
          </p:nvSpPr>
          <p:spPr>
            <a:xfrm rot="5400000">
              <a:off x="10869968" y="2814681"/>
              <a:ext cx="1407385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secondary</a:t>
              </a:r>
            </a:p>
          </p:txBody>
        </p:sp>
      </p:grpSp>
      <p:sp>
        <p:nvSpPr>
          <p:cNvPr id="5" name="Arc 4">
            <a:extLst>
              <a:ext uri="{FF2B5EF4-FFF2-40B4-BE49-F238E27FC236}">
                <a16:creationId xmlns:a16="http://schemas.microsoft.com/office/drawing/2014/main" id="{372EF8BD-76C8-4B71-BB18-F7B00D305662}"/>
              </a:ext>
            </a:extLst>
          </p:cNvPr>
          <p:cNvSpPr/>
          <p:nvPr/>
        </p:nvSpPr>
        <p:spPr>
          <a:xfrm>
            <a:off x="3221318" y="1475487"/>
            <a:ext cx="5623858" cy="1291619"/>
          </a:xfrm>
          <a:prstGeom prst="arc">
            <a:avLst>
              <a:gd name="adj1" fmla="val 10385066"/>
              <a:gd name="adj2" fmla="val 0"/>
            </a:avLst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411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1783C-ABC0-4F2E-BE8A-A8F66A94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47" y="-54490"/>
            <a:ext cx="10515600" cy="1325563"/>
          </a:xfrm>
        </p:spPr>
        <p:txBody>
          <a:bodyPr/>
          <a:lstStyle/>
          <a:p>
            <a:r>
              <a:rPr lang="en-US" b="1" dirty="0"/>
              <a:t>History and status 2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6AFFB84-4715-4F35-9B0E-1C38456AF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84" y="1163096"/>
            <a:ext cx="10515600" cy="3233690"/>
          </a:xfrm>
        </p:spPr>
        <p:txBody>
          <a:bodyPr/>
          <a:lstStyle/>
          <a:p>
            <a:r>
              <a:rPr lang="en-US" dirty="0"/>
              <a:t>Final call core spec</a:t>
            </a:r>
          </a:p>
          <a:p>
            <a:r>
              <a:rPr lang="en-US" dirty="0"/>
              <a:t>Working on the steps</a:t>
            </a:r>
          </a:p>
          <a:p>
            <a:r>
              <a:rPr lang="en-US" dirty="0"/>
              <a:t>Plan: End before end 2019</a:t>
            </a:r>
          </a:p>
          <a:p>
            <a:r>
              <a:rPr lang="en-US" dirty="0"/>
              <a:t>In the making:</a:t>
            </a:r>
          </a:p>
          <a:p>
            <a:pPr lvl="1"/>
            <a:r>
              <a:rPr lang="en-US" dirty="0"/>
              <a:t>A specification (http://spec.xproc.org)</a:t>
            </a:r>
          </a:p>
          <a:p>
            <a:pPr lvl="1"/>
            <a:r>
              <a:rPr lang="en-US" dirty="0"/>
              <a:t>Two processor implementations (XML Calabash, </a:t>
            </a:r>
            <a:r>
              <a:rPr lang="en-US" dirty="0" err="1"/>
              <a:t>MorganaXProc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programmer's reference 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D4A88-B80F-41C8-B273-53B27CE9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682" y="4140807"/>
            <a:ext cx="4010852" cy="2805637"/>
          </a:xfrm>
          <a:prstGeom prst="rect">
            <a:avLst/>
          </a:prstGeom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7237851F-2443-47B6-A02C-6926AD82F1B4}"/>
              </a:ext>
            </a:extLst>
          </p:cNvPr>
          <p:cNvSpPr/>
          <p:nvPr/>
        </p:nvSpPr>
        <p:spPr>
          <a:xfrm>
            <a:off x="3849242" y="4862200"/>
            <a:ext cx="2584412" cy="5803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Logo!</a:t>
            </a:r>
            <a:endParaRPr lang="en-NL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C3225-0D72-44F6-9084-CE19A4B76B8F}"/>
              </a:ext>
            </a:extLst>
          </p:cNvPr>
          <p:cNvSpPr txBox="1"/>
          <p:nvPr/>
        </p:nvSpPr>
        <p:spPr>
          <a:xfrm rot="20800487">
            <a:off x="645866" y="4881904"/>
            <a:ext cx="29553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abriola" panose="04040605051002020D02" pitchFamily="82" charset="0"/>
              </a:rPr>
              <a:t>And its name is…</a:t>
            </a:r>
          </a:p>
          <a:p>
            <a:pPr algn="ctr"/>
            <a:r>
              <a:rPr lang="en-US" sz="4000" b="1" dirty="0" err="1">
                <a:latin typeface="Gabriola" panose="04040605051002020D02" pitchFamily="82" charset="0"/>
              </a:rPr>
              <a:t>Kanava</a:t>
            </a:r>
            <a:endParaRPr lang="en-NL" sz="4000" b="1" dirty="0">
              <a:latin typeface="Gabriola" panose="04040605051002020D02" pitchFamily="82" charset="0"/>
            </a:endParaRP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0A818982-1F43-4947-8546-6D51F1DB410D}"/>
              </a:ext>
            </a:extLst>
          </p:cNvPr>
          <p:cNvSpPr/>
          <p:nvPr/>
        </p:nvSpPr>
        <p:spPr>
          <a:xfrm>
            <a:off x="3594970" y="5981178"/>
            <a:ext cx="1828800" cy="580360"/>
          </a:xfrm>
          <a:prstGeom prst="wedgeEllipseCallout">
            <a:avLst>
              <a:gd name="adj1" fmla="val 112386"/>
              <a:gd name="adj2" fmla="val -993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Thanks to </a:t>
            </a:r>
            <a:r>
              <a:rPr lang="en-NL" sz="1600" dirty="0"/>
              <a:t>Bethan Tovey</a:t>
            </a:r>
          </a:p>
        </p:txBody>
      </p:sp>
    </p:spTree>
    <p:extLst>
      <p:ext uri="{BB962C8B-B14F-4D97-AF65-F5344CB8AC3E}">
        <p14:creationId xmlns:p14="http://schemas.microsoft.com/office/powerpoint/2010/main" val="127607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Afbeeldingsresultaat voor new">
            <a:extLst>
              <a:ext uri="{FF2B5EF4-FFF2-40B4-BE49-F238E27FC236}">
                <a16:creationId xmlns:a16="http://schemas.microsoft.com/office/drawing/2014/main" id="{75C8A412-8DCB-4937-9BB8-55E8B193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459" y="2369311"/>
            <a:ext cx="1973421" cy="15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9392442" cy="1055308"/>
          </a:xfrm>
        </p:spPr>
        <p:txBody>
          <a:bodyPr>
            <a:normAutofit fontScale="90000"/>
          </a:bodyPr>
          <a:lstStyle/>
          <a:p>
            <a:r>
              <a:rPr lang="en-US" dirty="0"/>
              <a:t>Explicitly connecting ports – </a:t>
            </a:r>
            <a:br>
              <a:rPr lang="en-US" dirty="0"/>
            </a:br>
            <a:r>
              <a:rPr lang="en-US" dirty="0"/>
              <a:t>to an inline document (3.0)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C40839B-DE8E-4ABA-917F-C73BCA610B54}"/>
              </a:ext>
            </a:extLst>
          </p:cNvPr>
          <p:cNvSpPr txBox="1"/>
          <p:nvPr/>
        </p:nvSpPr>
        <p:spPr>
          <a:xfrm>
            <a:off x="959120" y="1805150"/>
            <a:ext cx="4868244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port="stylesheet"&gt;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xsl:stylesheet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 …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xsl:stylesheet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pic>
        <p:nvPicPr>
          <p:cNvPr id="10" name="Picture 2" descr="Afbeeldingsresultaat voor new">
            <a:extLst>
              <a:ext uri="{FF2B5EF4-FFF2-40B4-BE49-F238E27FC236}">
                <a16:creationId xmlns:a16="http://schemas.microsoft.com/office/drawing/2014/main" id="{803FD86A-D672-4419-BA7C-03D0E1697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55" y="4487299"/>
            <a:ext cx="1973421" cy="15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EE519922-D8E2-40AA-A140-2B4359521D54}"/>
              </a:ext>
            </a:extLst>
          </p:cNvPr>
          <p:cNvCxnSpPr>
            <a:cxnSpLocks/>
          </p:cNvCxnSpPr>
          <p:nvPr/>
        </p:nvCxnSpPr>
        <p:spPr>
          <a:xfrm flipH="1" flipV="1">
            <a:off x="3505200" y="3307976"/>
            <a:ext cx="161730" cy="182876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3780F563-38FA-4FD5-BD24-05BF888F0004}"/>
              </a:ext>
            </a:extLst>
          </p:cNvPr>
          <p:cNvSpPr txBox="1"/>
          <p:nvPr/>
        </p:nvSpPr>
        <p:spPr>
          <a:xfrm>
            <a:off x="2215037" y="5046620"/>
            <a:ext cx="4079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&lt;</a:t>
            </a:r>
            <a:r>
              <a:rPr lang="en-US" sz="2400" b="1" dirty="0" err="1"/>
              <a:t>p:inline</a:t>
            </a:r>
            <a:r>
              <a:rPr lang="en-US" sz="2400" b="1" dirty="0"/>
              <a:t>&gt; no longer necessary (in most cases)</a:t>
            </a:r>
          </a:p>
        </p:txBody>
      </p:sp>
      <p:sp>
        <p:nvSpPr>
          <p:cNvPr id="13" name="Tekstvak 11">
            <a:extLst>
              <a:ext uri="{FF2B5EF4-FFF2-40B4-BE49-F238E27FC236}">
                <a16:creationId xmlns:a16="http://schemas.microsoft.com/office/drawing/2014/main" id="{A7ADD068-FF4A-4F34-8A74-967DE7908C64}"/>
              </a:ext>
            </a:extLst>
          </p:cNvPr>
          <p:cNvSpPr txBox="1"/>
          <p:nvPr/>
        </p:nvSpPr>
        <p:spPr>
          <a:xfrm>
            <a:off x="8105103" y="1769147"/>
            <a:ext cx="4305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Inline documents can contain Text- and Attribute-Value Templates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39C501-499B-4639-A298-D8684133C346}"/>
              </a:ext>
            </a:extLst>
          </p:cNvPr>
          <p:cNvGrpSpPr/>
          <p:nvPr/>
        </p:nvGrpSpPr>
        <p:grpSpPr>
          <a:xfrm>
            <a:off x="6009539" y="1460929"/>
            <a:ext cx="1913389" cy="3604846"/>
            <a:chOff x="10114676" y="171491"/>
            <a:chExt cx="1913389" cy="3604846"/>
          </a:xfrm>
        </p:grpSpPr>
        <p:sp>
          <p:nvSpPr>
            <p:cNvPr id="16" name="Rechthoek: afgeronde hoeken 3">
              <a:extLst>
                <a:ext uri="{FF2B5EF4-FFF2-40B4-BE49-F238E27FC236}">
                  <a16:creationId xmlns:a16="http://schemas.microsoft.com/office/drawing/2014/main" id="{1C433A93-F80B-4927-89E6-FEF48371ED65}"/>
                </a:ext>
              </a:extLst>
            </p:cNvPr>
            <p:cNvSpPr/>
            <p:nvPr/>
          </p:nvSpPr>
          <p:spPr>
            <a:xfrm>
              <a:off x="10114676" y="1436266"/>
              <a:ext cx="1913389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p:xslt</a:t>
              </a:r>
            </a:p>
          </p:txBody>
        </p:sp>
        <p:sp>
          <p:nvSpPr>
            <p:cNvPr id="17" name="Pijl: rechts 2">
              <a:extLst>
                <a:ext uri="{FF2B5EF4-FFF2-40B4-BE49-F238E27FC236}">
                  <a16:creationId xmlns:a16="http://schemas.microsoft.com/office/drawing/2014/main" id="{9CC7F9D8-8DD7-4C98-9372-E27DD08F5C57}"/>
                </a:ext>
              </a:extLst>
            </p:cNvPr>
            <p:cNvSpPr/>
            <p:nvPr/>
          </p:nvSpPr>
          <p:spPr>
            <a:xfrm rot="5400000">
              <a:off x="9879364" y="617223"/>
              <a:ext cx="140738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source</a:t>
              </a:r>
            </a:p>
          </p:txBody>
        </p:sp>
        <p:sp>
          <p:nvSpPr>
            <p:cNvPr id="18" name="Pijl: rechts 23">
              <a:extLst>
                <a:ext uri="{FF2B5EF4-FFF2-40B4-BE49-F238E27FC236}">
                  <a16:creationId xmlns:a16="http://schemas.microsoft.com/office/drawing/2014/main" id="{4FD4F3F8-C4A3-43ED-9323-0BFC2ABAE1B9}"/>
                </a:ext>
              </a:extLst>
            </p:cNvPr>
            <p:cNvSpPr/>
            <p:nvPr/>
          </p:nvSpPr>
          <p:spPr>
            <a:xfrm rot="5400000">
              <a:off x="10869967" y="622012"/>
              <a:ext cx="1407387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stylesheet</a:t>
              </a:r>
            </a:p>
          </p:txBody>
        </p:sp>
        <p:sp>
          <p:nvSpPr>
            <p:cNvPr id="19" name="Pijl: rechts 25">
              <a:extLst>
                <a:ext uri="{FF2B5EF4-FFF2-40B4-BE49-F238E27FC236}">
                  <a16:creationId xmlns:a16="http://schemas.microsoft.com/office/drawing/2014/main" id="{106692CA-7F1C-4929-A0EB-1963AA10673C}"/>
                </a:ext>
              </a:extLst>
            </p:cNvPr>
            <p:cNvSpPr/>
            <p:nvPr/>
          </p:nvSpPr>
          <p:spPr>
            <a:xfrm rot="5400000">
              <a:off x="9904534" y="2839851"/>
              <a:ext cx="135704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resul</a:t>
              </a:r>
              <a:r>
                <a:rPr lang="en-US" b="1" dirty="0">
                  <a:solidFill>
                    <a:schemeClr val="bg1"/>
                  </a:solidFill>
                </a:rPr>
                <a:t>t</a:t>
              </a:r>
            </a:p>
          </p:txBody>
        </p:sp>
        <p:sp>
          <p:nvSpPr>
            <p:cNvPr id="20" name="Pijl: rechts 28">
              <a:extLst>
                <a:ext uri="{FF2B5EF4-FFF2-40B4-BE49-F238E27FC236}">
                  <a16:creationId xmlns:a16="http://schemas.microsoft.com/office/drawing/2014/main" id="{4C26142B-D6BC-4067-9B07-6E4EE4E0B7E0}"/>
                </a:ext>
              </a:extLst>
            </p:cNvPr>
            <p:cNvSpPr/>
            <p:nvPr/>
          </p:nvSpPr>
          <p:spPr>
            <a:xfrm rot="5400000">
              <a:off x="10869968" y="2814681"/>
              <a:ext cx="1407385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secondary</a:t>
              </a:r>
            </a:p>
          </p:txBody>
        </p:sp>
      </p:grpSp>
      <p:sp>
        <p:nvSpPr>
          <p:cNvPr id="22" name="Arc 21">
            <a:extLst>
              <a:ext uri="{FF2B5EF4-FFF2-40B4-BE49-F238E27FC236}">
                <a16:creationId xmlns:a16="http://schemas.microsoft.com/office/drawing/2014/main" id="{0A3F1FC7-01F8-4C04-AA83-C6198851EF0E}"/>
              </a:ext>
            </a:extLst>
          </p:cNvPr>
          <p:cNvSpPr/>
          <p:nvPr/>
        </p:nvSpPr>
        <p:spPr>
          <a:xfrm>
            <a:off x="2852534" y="1015095"/>
            <a:ext cx="5623858" cy="3472204"/>
          </a:xfrm>
          <a:prstGeom prst="arc">
            <a:avLst>
              <a:gd name="adj1" fmla="val 11306187"/>
              <a:gd name="adj2" fmla="val 19514889"/>
            </a:avLst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kstvak 20">
            <a:extLst>
              <a:ext uri="{FF2B5EF4-FFF2-40B4-BE49-F238E27FC236}">
                <a16:creationId xmlns:a16="http://schemas.microsoft.com/office/drawing/2014/main" id="{C711BCE1-8439-4A42-A058-BE3C56F42225}"/>
              </a:ext>
            </a:extLst>
          </p:cNvPr>
          <p:cNvSpPr txBox="1"/>
          <p:nvPr/>
        </p:nvSpPr>
        <p:spPr>
          <a:xfrm>
            <a:off x="7771530" y="337986"/>
            <a:ext cx="4119988" cy="13542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port="source"&gt;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&lt;root date="{current-date()}"&gt;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{$contents}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&lt;/root&gt;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151E7736-2D27-457E-AD12-174BC4DA8E17}"/>
              </a:ext>
            </a:extLst>
          </p:cNvPr>
          <p:cNvSpPr/>
          <p:nvPr/>
        </p:nvSpPr>
        <p:spPr>
          <a:xfrm flipH="1">
            <a:off x="6420954" y="768339"/>
            <a:ext cx="2568062" cy="1055308"/>
          </a:xfrm>
          <a:prstGeom prst="arc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3617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3" grpId="0" animBg="1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9F3B35-B7DB-4C2A-8CC4-C71339609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299" y="4558196"/>
            <a:ext cx="1541999" cy="14436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9392442" cy="1055308"/>
          </a:xfrm>
        </p:spPr>
        <p:txBody>
          <a:bodyPr>
            <a:normAutofit fontScale="90000"/>
          </a:bodyPr>
          <a:lstStyle/>
          <a:p>
            <a:r>
              <a:rPr lang="en-US" dirty="0"/>
              <a:t>Explicitly connecting ports – </a:t>
            </a:r>
            <a:br>
              <a:rPr lang="en-US" dirty="0"/>
            </a:br>
            <a:r>
              <a:rPr lang="en-US" dirty="0"/>
              <a:t>to an output port of another step (1.0 &amp; 3.0)</a:t>
            </a: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1F3420FE-98A4-44D7-8566-ED3B2A1C01FC}"/>
              </a:ext>
            </a:extLst>
          </p:cNvPr>
          <p:cNvSpPr/>
          <p:nvPr/>
        </p:nvSpPr>
        <p:spPr>
          <a:xfrm>
            <a:off x="9727770" y="1436266"/>
            <a:ext cx="2300296" cy="1080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…</a:t>
            </a:r>
          </a:p>
          <a:p>
            <a:pPr algn="ctr"/>
            <a:r>
              <a:rPr lang="en-US" sz="2000" dirty="0"/>
              <a:t>name="other-step"</a:t>
            </a:r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CA0866B7-756A-49DA-93F8-871D70408AA4}"/>
              </a:ext>
            </a:extLst>
          </p:cNvPr>
          <p:cNvSpPr/>
          <p:nvPr/>
        </p:nvSpPr>
        <p:spPr>
          <a:xfrm rot="5400000">
            <a:off x="10869968" y="2814681"/>
            <a:ext cx="1407385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port-name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C40839B-DE8E-4ABA-917F-C73BCA610B54}"/>
              </a:ext>
            </a:extLst>
          </p:cNvPr>
          <p:cNvSpPr txBox="1"/>
          <p:nvPr/>
        </p:nvSpPr>
        <p:spPr>
          <a:xfrm>
            <a:off x="211047" y="2727705"/>
            <a:ext cx="5042879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port="stylesheet"&gt;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p:pipe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step="other-step"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port="port-name"/&gt;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9" name="Bijschrift: gebogen lijn 8">
            <a:extLst>
              <a:ext uri="{FF2B5EF4-FFF2-40B4-BE49-F238E27FC236}">
                <a16:creationId xmlns:a16="http://schemas.microsoft.com/office/drawing/2014/main" id="{527968A5-5CD4-48E4-B0F2-FF12D858BA1C}"/>
              </a:ext>
            </a:extLst>
          </p:cNvPr>
          <p:cNvSpPr/>
          <p:nvPr/>
        </p:nvSpPr>
        <p:spPr>
          <a:xfrm>
            <a:off x="2250395" y="5338810"/>
            <a:ext cx="2967317" cy="923330"/>
          </a:xfrm>
          <a:prstGeom prst="borderCallout2">
            <a:avLst>
              <a:gd name="adj1" fmla="val 28821"/>
              <a:gd name="adj2" fmla="val 4376"/>
              <a:gd name="adj3" fmla="val 18750"/>
              <a:gd name="adj4" fmla="val -12314"/>
              <a:gd name="adj5" fmla="val -157412"/>
              <a:gd name="adj6" fmla="val -2089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1.0: You </a:t>
            </a:r>
            <a:r>
              <a:rPr lang="en-US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had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use &lt;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p:pipe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B78263-0EEE-4971-8655-98543A8030EC}"/>
              </a:ext>
            </a:extLst>
          </p:cNvPr>
          <p:cNvGrpSpPr/>
          <p:nvPr/>
        </p:nvGrpSpPr>
        <p:grpSpPr>
          <a:xfrm>
            <a:off x="6320042" y="2773735"/>
            <a:ext cx="1913389" cy="3604846"/>
            <a:chOff x="10114676" y="171491"/>
            <a:chExt cx="1913389" cy="3604846"/>
          </a:xfrm>
        </p:grpSpPr>
        <p:sp>
          <p:nvSpPr>
            <p:cNvPr id="12" name="Rechthoek: afgeronde hoeken 3">
              <a:extLst>
                <a:ext uri="{FF2B5EF4-FFF2-40B4-BE49-F238E27FC236}">
                  <a16:creationId xmlns:a16="http://schemas.microsoft.com/office/drawing/2014/main" id="{9D95A784-E794-413C-A59B-B9195636DC07}"/>
                </a:ext>
              </a:extLst>
            </p:cNvPr>
            <p:cNvSpPr/>
            <p:nvPr/>
          </p:nvSpPr>
          <p:spPr>
            <a:xfrm>
              <a:off x="10114676" y="1436266"/>
              <a:ext cx="1913389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p:xslt</a:t>
              </a:r>
            </a:p>
          </p:txBody>
        </p:sp>
        <p:sp>
          <p:nvSpPr>
            <p:cNvPr id="13" name="Pijl: rechts 2">
              <a:extLst>
                <a:ext uri="{FF2B5EF4-FFF2-40B4-BE49-F238E27FC236}">
                  <a16:creationId xmlns:a16="http://schemas.microsoft.com/office/drawing/2014/main" id="{694D479D-5354-4FD7-8702-074350E71906}"/>
                </a:ext>
              </a:extLst>
            </p:cNvPr>
            <p:cNvSpPr/>
            <p:nvPr/>
          </p:nvSpPr>
          <p:spPr>
            <a:xfrm rot="5400000">
              <a:off x="9879364" y="617223"/>
              <a:ext cx="140738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source</a:t>
              </a:r>
            </a:p>
          </p:txBody>
        </p:sp>
        <p:sp>
          <p:nvSpPr>
            <p:cNvPr id="14" name="Pijl: rechts 23">
              <a:extLst>
                <a:ext uri="{FF2B5EF4-FFF2-40B4-BE49-F238E27FC236}">
                  <a16:creationId xmlns:a16="http://schemas.microsoft.com/office/drawing/2014/main" id="{51F08123-CF8E-4F68-B8B3-14FBAE5D170B}"/>
                </a:ext>
              </a:extLst>
            </p:cNvPr>
            <p:cNvSpPr/>
            <p:nvPr/>
          </p:nvSpPr>
          <p:spPr>
            <a:xfrm rot="5400000">
              <a:off x="10869967" y="622012"/>
              <a:ext cx="1407387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stylesheet</a:t>
              </a:r>
            </a:p>
          </p:txBody>
        </p:sp>
        <p:sp>
          <p:nvSpPr>
            <p:cNvPr id="15" name="Pijl: rechts 25">
              <a:extLst>
                <a:ext uri="{FF2B5EF4-FFF2-40B4-BE49-F238E27FC236}">
                  <a16:creationId xmlns:a16="http://schemas.microsoft.com/office/drawing/2014/main" id="{10C6128D-C9E9-4C2B-897E-6F1D3B9364DD}"/>
                </a:ext>
              </a:extLst>
            </p:cNvPr>
            <p:cNvSpPr/>
            <p:nvPr/>
          </p:nvSpPr>
          <p:spPr>
            <a:xfrm rot="5400000">
              <a:off x="9904534" y="2839851"/>
              <a:ext cx="135704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resul</a:t>
              </a:r>
              <a:r>
                <a:rPr lang="en-US" b="1" dirty="0">
                  <a:solidFill>
                    <a:schemeClr val="bg1"/>
                  </a:solidFill>
                </a:rPr>
                <a:t>t</a:t>
              </a:r>
            </a:p>
          </p:txBody>
        </p:sp>
        <p:sp>
          <p:nvSpPr>
            <p:cNvPr id="16" name="Pijl: rechts 28">
              <a:extLst>
                <a:ext uri="{FF2B5EF4-FFF2-40B4-BE49-F238E27FC236}">
                  <a16:creationId xmlns:a16="http://schemas.microsoft.com/office/drawing/2014/main" id="{E0FB4A6C-7B69-4BCC-BCAB-C9A84F9F9C67}"/>
                </a:ext>
              </a:extLst>
            </p:cNvPr>
            <p:cNvSpPr/>
            <p:nvPr/>
          </p:nvSpPr>
          <p:spPr>
            <a:xfrm rot="5400000">
              <a:off x="10869968" y="2814681"/>
              <a:ext cx="1407385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secondary</a:t>
              </a:r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AC09236-AADF-4EF2-B7D5-9A10238AF41E}"/>
              </a:ext>
            </a:extLst>
          </p:cNvPr>
          <p:cNvSpPr/>
          <p:nvPr/>
        </p:nvSpPr>
        <p:spPr>
          <a:xfrm>
            <a:off x="7737109" y="1643664"/>
            <a:ext cx="3850457" cy="2914532"/>
          </a:xfrm>
          <a:custGeom>
            <a:avLst/>
            <a:gdLst>
              <a:gd name="connsiteX0" fmla="*/ 3850457 w 3850457"/>
              <a:gd name="connsiteY0" fmla="*/ 2272241 h 2914532"/>
              <a:gd name="connsiteX1" fmla="*/ 3096206 w 3850457"/>
              <a:gd name="connsiteY1" fmla="*/ 2778519 h 2914532"/>
              <a:gd name="connsiteX2" fmla="*/ 1133088 w 3850457"/>
              <a:gd name="connsiteY2" fmla="*/ 86980 h 2914532"/>
              <a:gd name="connsiteX3" fmla="*/ 74037 w 3850457"/>
              <a:gd name="connsiteY3" fmla="*/ 701746 h 2914532"/>
              <a:gd name="connsiteX4" fmla="*/ 79203 w 3850457"/>
              <a:gd name="connsiteY4" fmla="*/ 1130533 h 2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0457" h="2914532">
                <a:moveTo>
                  <a:pt x="3850457" y="2272241"/>
                </a:moveTo>
                <a:cubicBezTo>
                  <a:pt x="3699779" y="2707485"/>
                  <a:pt x="3549101" y="3142729"/>
                  <a:pt x="3096206" y="2778519"/>
                </a:cubicBezTo>
                <a:cubicBezTo>
                  <a:pt x="2643311" y="2414309"/>
                  <a:pt x="1636783" y="433109"/>
                  <a:pt x="1133088" y="86980"/>
                </a:cubicBezTo>
                <a:cubicBezTo>
                  <a:pt x="629393" y="-259149"/>
                  <a:pt x="249684" y="527820"/>
                  <a:pt x="74037" y="701746"/>
                </a:cubicBezTo>
                <a:cubicBezTo>
                  <a:pt x="-101611" y="875671"/>
                  <a:pt x="92118" y="1058208"/>
                  <a:pt x="79203" y="1130533"/>
                </a:cubicBezTo>
              </a:path>
            </a:pathLst>
          </a:custGeom>
          <a:noFill/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623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fbeeldingsresultaat voor new">
            <a:extLst>
              <a:ext uri="{FF2B5EF4-FFF2-40B4-BE49-F238E27FC236}">
                <a16:creationId xmlns:a16="http://schemas.microsoft.com/office/drawing/2014/main" id="{EE312DB2-1948-4F47-BBB2-98694754A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0607"/>
            <a:ext cx="1973421" cy="15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9392442" cy="1055308"/>
          </a:xfrm>
        </p:spPr>
        <p:txBody>
          <a:bodyPr>
            <a:normAutofit fontScale="90000"/>
          </a:bodyPr>
          <a:lstStyle/>
          <a:p>
            <a:r>
              <a:rPr lang="en-US" dirty="0"/>
              <a:t>Explicitly connecting ports – </a:t>
            </a:r>
            <a:br>
              <a:rPr lang="en-US" dirty="0"/>
            </a:br>
            <a:r>
              <a:rPr lang="en-US" dirty="0"/>
              <a:t>to an output port of another step (3.0) 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C40839B-DE8E-4ABA-917F-C73BCA610B54}"/>
              </a:ext>
            </a:extLst>
          </p:cNvPr>
          <p:cNvSpPr txBox="1"/>
          <p:nvPr/>
        </p:nvSpPr>
        <p:spPr>
          <a:xfrm>
            <a:off x="265724" y="1228890"/>
            <a:ext cx="6407742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port="stylesheet"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pipe="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port-name@other-step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D8F3E48D-430F-45BF-9616-B91AF994306E}"/>
              </a:ext>
            </a:extLst>
          </p:cNvPr>
          <p:cNvCxnSpPr>
            <a:cxnSpLocks/>
          </p:cNvCxnSpPr>
          <p:nvPr/>
        </p:nvCxnSpPr>
        <p:spPr>
          <a:xfrm flipH="1" flipV="1">
            <a:off x="1350268" y="2048933"/>
            <a:ext cx="907318" cy="10488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8192A1A2-CEEC-494A-8C50-05BFB98EF21A}"/>
              </a:ext>
            </a:extLst>
          </p:cNvPr>
          <p:cNvSpPr txBox="1"/>
          <p:nvPr/>
        </p:nvSpPr>
        <p:spPr>
          <a:xfrm>
            <a:off x="238233" y="3072642"/>
            <a:ext cx="58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&lt;</a:t>
            </a:r>
            <a:r>
              <a:rPr lang="en-US" sz="2400" b="1" dirty="0" err="1"/>
              <a:t>p:pipe</a:t>
            </a:r>
            <a:r>
              <a:rPr lang="en-US" sz="2400" b="1" dirty="0"/>
              <a:t>&gt; can be shortened to @pipe</a:t>
            </a:r>
          </a:p>
        </p:txBody>
      </p:sp>
      <p:sp>
        <p:nvSpPr>
          <p:cNvPr id="14" name="Rechthoek: afgeronde hoeken 3">
            <a:extLst>
              <a:ext uri="{FF2B5EF4-FFF2-40B4-BE49-F238E27FC236}">
                <a16:creationId xmlns:a16="http://schemas.microsoft.com/office/drawing/2014/main" id="{6E54248A-A83A-4EE0-B086-0751F9A5529A}"/>
              </a:ext>
            </a:extLst>
          </p:cNvPr>
          <p:cNvSpPr/>
          <p:nvPr/>
        </p:nvSpPr>
        <p:spPr>
          <a:xfrm>
            <a:off x="9727770" y="1436266"/>
            <a:ext cx="2300296" cy="1080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…</a:t>
            </a:r>
          </a:p>
          <a:p>
            <a:pPr algn="ctr"/>
            <a:r>
              <a:rPr lang="en-US" sz="2000" dirty="0"/>
              <a:t>name="other-step"</a:t>
            </a:r>
          </a:p>
        </p:txBody>
      </p:sp>
      <p:sp>
        <p:nvSpPr>
          <p:cNvPr id="15" name="Pijl: rechts 28">
            <a:extLst>
              <a:ext uri="{FF2B5EF4-FFF2-40B4-BE49-F238E27FC236}">
                <a16:creationId xmlns:a16="http://schemas.microsoft.com/office/drawing/2014/main" id="{E763E1DC-4048-4144-A475-97667BDC6392}"/>
              </a:ext>
            </a:extLst>
          </p:cNvPr>
          <p:cNvSpPr/>
          <p:nvPr/>
        </p:nvSpPr>
        <p:spPr>
          <a:xfrm rot="5400000">
            <a:off x="10869968" y="2814681"/>
            <a:ext cx="1407385" cy="5159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port-name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8A5EA4-6010-4BA0-8FFE-D5C6113BC3A4}"/>
              </a:ext>
            </a:extLst>
          </p:cNvPr>
          <p:cNvGrpSpPr/>
          <p:nvPr/>
        </p:nvGrpSpPr>
        <p:grpSpPr>
          <a:xfrm>
            <a:off x="6320042" y="2773735"/>
            <a:ext cx="1913389" cy="3604846"/>
            <a:chOff x="10114676" y="171491"/>
            <a:chExt cx="1913389" cy="3604846"/>
          </a:xfrm>
        </p:grpSpPr>
        <p:sp>
          <p:nvSpPr>
            <p:cNvPr id="17" name="Rechthoek: afgeronde hoeken 3">
              <a:extLst>
                <a:ext uri="{FF2B5EF4-FFF2-40B4-BE49-F238E27FC236}">
                  <a16:creationId xmlns:a16="http://schemas.microsoft.com/office/drawing/2014/main" id="{6748C213-0687-451D-9786-74243D9A3EC9}"/>
                </a:ext>
              </a:extLst>
            </p:cNvPr>
            <p:cNvSpPr/>
            <p:nvPr/>
          </p:nvSpPr>
          <p:spPr>
            <a:xfrm>
              <a:off x="10114676" y="1436266"/>
              <a:ext cx="1913389" cy="10800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p:xslt</a:t>
              </a:r>
            </a:p>
          </p:txBody>
        </p:sp>
        <p:sp>
          <p:nvSpPr>
            <p:cNvPr id="18" name="Pijl: rechts 2">
              <a:extLst>
                <a:ext uri="{FF2B5EF4-FFF2-40B4-BE49-F238E27FC236}">
                  <a16:creationId xmlns:a16="http://schemas.microsoft.com/office/drawing/2014/main" id="{88F23892-A23C-47D4-876C-CD55FD0FAFB1}"/>
                </a:ext>
              </a:extLst>
            </p:cNvPr>
            <p:cNvSpPr/>
            <p:nvPr/>
          </p:nvSpPr>
          <p:spPr>
            <a:xfrm rot="5400000">
              <a:off x="9879364" y="617223"/>
              <a:ext cx="140738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source</a:t>
              </a:r>
            </a:p>
          </p:txBody>
        </p:sp>
        <p:sp>
          <p:nvSpPr>
            <p:cNvPr id="19" name="Pijl: rechts 23">
              <a:extLst>
                <a:ext uri="{FF2B5EF4-FFF2-40B4-BE49-F238E27FC236}">
                  <a16:creationId xmlns:a16="http://schemas.microsoft.com/office/drawing/2014/main" id="{86A69F03-7BC3-4C02-BEC8-65823BBC2003}"/>
                </a:ext>
              </a:extLst>
            </p:cNvPr>
            <p:cNvSpPr/>
            <p:nvPr/>
          </p:nvSpPr>
          <p:spPr>
            <a:xfrm rot="5400000">
              <a:off x="10869967" y="622012"/>
              <a:ext cx="1407387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stylesheet</a:t>
              </a:r>
            </a:p>
          </p:txBody>
        </p:sp>
        <p:sp>
          <p:nvSpPr>
            <p:cNvPr id="20" name="Pijl: rechts 25">
              <a:extLst>
                <a:ext uri="{FF2B5EF4-FFF2-40B4-BE49-F238E27FC236}">
                  <a16:creationId xmlns:a16="http://schemas.microsoft.com/office/drawing/2014/main" id="{DF6F0164-92F9-4B32-B197-4E0A62B44800}"/>
                </a:ext>
              </a:extLst>
            </p:cNvPr>
            <p:cNvSpPr/>
            <p:nvPr/>
          </p:nvSpPr>
          <p:spPr>
            <a:xfrm rot="5400000">
              <a:off x="9904534" y="2839851"/>
              <a:ext cx="1357048" cy="5159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resul</a:t>
              </a:r>
              <a:r>
                <a:rPr lang="en-US" b="1" dirty="0">
                  <a:solidFill>
                    <a:schemeClr val="bg1"/>
                  </a:solidFill>
                </a:rPr>
                <a:t>t</a:t>
              </a:r>
            </a:p>
          </p:txBody>
        </p:sp>
        <p:sp>
          <p:nvSpPr>
            <p:cNvPr id="22" name="Pijl: rechts 28">
              <a:extLst>
                <a:ext uri="{FF2B5EF4-FFF2-40B4-BE49-F238E27FC236}">
                  <a16:creationId xmlns:a16="http://schemas.microsoft.com/office/drawing/2014/main" id="{24B50BBB-F34C-4C3C-BECF-F5A214A925F0}"/>
                </a:ext>
              </a:extLst>
            </p:cNvPr>
            <p:cNvSpPr/>
            <p:nvPr/>
          </p:nvSpPr>
          <p:spPr>
            <a:xfrm rot="5400000">
              <a:off x="10869968" y="2814681"/>
              <a:ext cx="1407385" cy="5159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secondary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EDFE774-CC5C-4AE4-8E08-F8595FF19051}"/>
              </a:ext>
            </a:extLst>
          </p:cNvPr>
          <p:cNvSpPr/>
          <p:nvPr/>
        </p:nvSpPr>
        <p:spPr>
          <a:xfrm>
            <a:off x="7737109" y="1643664"/>
            <a:ext cx="3850457" cy="2914532"/>
          </a:xfrm>
          <a:custGeom>
            <a:avLst/>
            <a:gdLst>
              <a:gd name="connsiteX0" fmla="*/ 3850457 w 3850457"/>
              <a:gd name="connsiteY0" fmla="*/ 2272241 h 2914532"/>
              <a:gd name="connsiteX1" fmla="*/ 3096206 w 3850457"/>
              <a:gd name="connsiteY1" fmla="*/ 2778519 h 2914532"/>
              <a:gd name="connsiteX2" fmla="*/ 1133088 w 3850457"/>
              <a:gd name="connsiteY2" fmla="*/ 86980 h 2914532"/>
              <a:gd name="connsiteX3" fmla="*/ 74037 w 3850457"/>
              <a:gd name="connsiteY3" fmla="*/ 701746 h 2914532"/>
              <a:gd name="connsiteX4" fmla="*/ 79203 w 3850457"/>
              <a:gd name="connsiteY4" fmla="*/ 1130533 h 2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0457" h="2914532">
                <a:moveTo>
                  <a:pt x="3850457" y="2272241"/>
                </a:moveTo>
                <a:cubicBezTo>
                  <a:pt x="3699779" y="2707485"/>
                  <a:pt x="3549101" y="3142729"/>
                  <a:pt x="3096206" y="2778519"/>
                </a:cubicBezTo>
                <a:cubicBezTo>
                  <a:pt x="2643311" y="2414309"/>
                  <a:pt x="1636783" y="433109"/>
                  <a:pt x="1133088" y="86980"/>
                </a:cubicBezTo>
                <a:cubicBezTo>
                  <a:pt x="629393" y="-259149"/>
                  <a:pt x="249684" y="527820"/>
                  <a:pt x="74037" y="701746"/>
                </a:cubicBezTo>
                <a:cubicBezTo>
                  <a:pt x="-101611" y="875671"/>
                  <a:pt x="92118" y="1058208"/>
                  <a:pt x="79203" y="1130533"/>
                </a:cubicBezTo>
              </a:path>
            </a:pathLst>
          </a:custGeom>
          <a:noFill/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5860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F1BA2D8-5564-4783-8892-D371DA569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128" y="4501574"/>
            <a:ext cx="1541999" cy="14436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9392442" cy="1055308"/>
          </a:xfrm>
        </p:spPr>
        <p:txBody>
          <a:bodyPr>
            <a:normAutofit/>
          </a:bodyPr>
          <a:lstStyle/>
          <a:p>
            <a:r>
              <a:rPr lang="en-US" dirty="0"/>
              <a:t>Setting step parameters (1.0)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C40839B-DE8E-4ABA-917F-C73BCA610B54}"/>
              </a:ext>
            </a:extLst>
          </p:cNvPr>
          <p:cNvSpPr txBox="1"/>
          <p:nvPr/>
        </p:nvSpPr>
        <p:spPr>
          <a:xfrm>
            <a:off x="959119" y="1805150"/>
            <a:ext cx="8274528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p:with-param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name="title" select="'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'"/&gt;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p:with-param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name="heading-level" select="2"/&gt;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9" name="Bijschrift: gebogen lijn 8">
            <a:extLst>
              <a:ext uri="{FF2B5EF4-FFF2-40B4-BE49-F238E27FC236}">
                <a16:creationId xmlns:a16="http://schemas.microsoft.com/office/drawing/2014/main" id="{527968A5-5CD4-48E4-B0F2-FF12D858BA1C}"/>
              </a:ext>
            </a:extLst>
          </p:cNvPr>
          <p:cNvSpPr/>
          <p:nvPr/>
        </p:nvSpPr>
        <p:spPr>
          <a:xfrm>
            <a:off x="2659154" y="5198772"/>
            <a:ext cx="4599219" cy="92333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3576"/>
              <a:gd name="adj6" fmla="val 304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1.0: You had to use &lt;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p:with-param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 or parameter ports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7CCBDB-C94B-46BA-BD13-C6C754E42E36}"/>
              </a:ext>
            </a:extLst>
          </p:cNvPr>
          <p:cNvCxnSpPr>
            <a:cxnSpLocks/>
          </p:cNvCxnSpPr>
          <p:nvPr/>
        </p:nvCxnSpPr>
        <p:spPr>
          <a:xfrm flipH="1" flipV="1">
            <a:off x="2461492" y="1330040"/>
            <a:ext cx="6003635" cy="3288142"/>
          </a:xfrm>
          <a:prstGeom prst="line">
            <a:avLst/>
          </a:prstGeom>
          <a:ln w="133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20">
            <a:extLst>
              <a:ext uri="{FF2B5EF4-FFF2-40B4-BE49-F238E27FC236}">
                <a16:creationId xmlns:a16="http://schemas.microsoft.com/office/drawing/2014/main" id="{34E6B452-533D-4E59-A50E-57E8C2A3FAB0}"/>
              </a:ext>
            </a:extLst>
          </p:cNvPr>
          <p:cNvSpPr txBox="1"/>
          <p:nvPr/>
        </p:nvSpPr>
        <p:spPr>
          <a:xfrm>
            <a:off x="5154899" y="1531911"/>
            <a:ext cx="4398224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xsl:param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name="title"/&gt;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xsl:param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name="heading-level"/&gt;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589E9B-8B27-47C3-887E-44776E9146E2}"/>
              </a:ext>
            </a:extLst>
          </p:cNvPr>
          <p:cNvCxnSpPr>
            <a:cxnSpLocks/>
          </p:cNvCxnSpPr>
          <p:nvPr/>
        </p:nvCxnSpPr>
        <p:spPr>
          <a:xfrm flipV="1">
            <a:off x="562377" y="914400"/>
            <a:ext cx="7538434" cy="4284372"/>
          </a:xfrm>
          <a:prstGeom prst="line">
            <a:avLst/>
          </a:prstGeom>
          <a:ln w="133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70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Afbeeldingsresultaat voor new">
            <a:extLst>
              <a:ext uri="{FF2B5EF4-FFF2-40B4-BE49-F238E27FC236}">
                <a16:creationId xmlns:a16="http://schemas.microsoft.com/office/drawing/2014/main" id="{36BBD175-F0CE-45A4-97B6-2FAFD9D81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590" y="4872476"/>
            <a:ext cx="1973421" cy="15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DC008-762F-4B21-B135-768916E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4" y="101139"/>
            <a:ext cx="9392442" cy="1055308"/>
          </a:xfrm>
        </p:spPr>
        <p:txBody>
          <a:bodyPr>
            <a:normAutofit/>
          </a:bodyPr>
          <a:lstStyle/>
          <a:p>
            <a:r>
              <a:rPr lang="en-US" dirty="0"/>
              <a:t>Setting step parameters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C40839B-DE8E-4ABA-917F-C73BCA610B54}"/>
              </a:ext>
            </a:extLst>
          </p:cNvPr>
          <p:cNvSpPr txBox="1"/>
          <p:nvPr/>
        </p:nvSpPr>
        <p:spPr>
          <a:xfrm>
            <a:off x="722891" y="1265126"/>
            <a:ext cx="8274528" cy="24006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p:with-option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name="parameters" select="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map{ 'title': '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'heading-level': 2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"/&gt;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p:xslt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pic>
        <p:nvPicPr>
          <p:cNvPr id="13" name="Picture 2" descr="Afbeeldingsresultaat voor new">
            <a:extLst>
              <a:ext uri="{FF2B5EF4-FFF2-40B4-BE49-F238E27FC236}">
                <a16:creationId xmlns:a16="http://schemas.microsoft.com/office/drawing/2014/main" id="{8C197371-1ED4-4535-BAAA-82487E502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8" y="3731785"/>
            <a:ext cx="1973421" cy="15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Rechte verbindingslijn met pijl 11">
            <a:extLst>
              <a:ext uri="{FF2B5EF4-FFF2-40B4-BE49-F238E27FC236}">
                <a16:creationId xmlns:a16="http://schemas.microsoft.com/office/drawing/2014/main" id="{6CD0A099-B5FB-40EF-9A1A-08DE86DFF1DB}"/>
              </a:ext>
            </a:extLst>
          </p:cNvPr>
          <p:cNvCxnSpPr>
            <a:cxnSpLocks/>
          </p:cNvCxnSpPr>
          <p:nvPr/>
        </p:nvCxnSpPr>
        <p:spPr>
          <a:xfrm flipH="1" flipV="1">
            <a:off x="3799011" y="2467467"/>
            <a:ext cx="161730" cy="182876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2">
            <a:extLst>
              <a:ext uri="{FF2B5EF4-FFF2-40B4-BE49-F238E27FC236}">
                <a16:creationId xmlns:a16="http://schemas.microsoft.com/office/drawing/2014/main" id="{6BFBF9E6-F8FE-42CB-93A8-A7B32E5A7183}"/>
              </a:ext>
            </a:extLst>
          </p:cNvPr>
          <p:cNvSpPr txBox="1"/>
          <p:nvPr/>
        </p:nvSpPr>
        <p:spPr>
          <a:xfrm>
            <a:off x="2649350" y="4229202"/>
            <a:ext cx="3626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Pass parameters in a map</a:t>
            </a:r>
          </a:p>
        </p:txBody>
      </p:sp>
      <p:sp>
        <p:nvSpPr>
          <p:cNvPr id="18" name="Tekstvak 12">
            <a:extLst>
              <a:ext uri="{FF2B5EF4-FFF2-40B4-BE49-F238E27FC236}">
                <a16:creationId xmlns:a16="http://schemas.microsoft.com/office/drawing/2014/main" id="{B108C287-26C2-46FF-8096-DD5951C6305A}"/>
              </a:ext>
            </a:extLst>
          </p:cNvPr>
          <p:cNvSpPr txBox="1"/>
          <p:nvPr/>
        </p:nvSpPr>
        <p:spPr>
          <a:xfrm>
            <a:off x="3799011" y="5360951"/>
            <a:ext cx="3626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XPath 3.1 support</a:t>
            </a:r>
          </a:p>
        </p:txBody>
      </p:sp>
      <p:sp>
        <p:nvSpPr>
          <p:cNvPr id="19" name="Tekstvak 20">
            <a:extLst>
              <a:ext uri="{FF2B5EF4-FFF2-40B4-BE49-F238E27FC236}">
                <a16:creationId xmlns:a16="http://schemas.microsoft.com/office/drawing/2014/main" id="{93FE6F49-AD0B-4728-8EDF-1389A006C111}"/>
              </a:ext>
            </a:extLst>
          </p:cNvPr>
          <p:cNvSpPr txBox="1"/>
          <p:nvPr/>
        </p:nvSpPr>
        <p:spPr>
          <a:xfrm>
            <a:off x="5226659" y="1004289"/>
            <a:ext cx="4398224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xsl:param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name="title"/&gt;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xsl:param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name="heading-level"/&gt;</a:t>
            </a:r>
          </a:p>
        </p:txBody>
      </p:sp>
    </p:spTree>
    <p:extLst>
      <p:ext uri="{BB962C8B-B14F-4D97-AF65-F5344CB8AC3E}">
        <p14:creationId xmlns:p14="http://schemas.microsoft.com/office/powerpoint/2010/main" val="156134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067C8F-0A38-4998-B438-97658ECE2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979" y="1812925"/>
            <a:ext cx="1541999" cy="1443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7D116-0C63-40EB-9B4D-378AF485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36" y="198870"/>
            <a:ext cx="3605578" cy="710911"/>
          </a:xfrm>
        </p:spPr>
        <p:txBody>
          <a:bodyPr>
            <a:normAutofit/>
          </a:bodyPr>
          <a:lstStyle/>
          <a:p>
            <a:r>
              <a:rPr lang="en-US" dirty="0"/>
              <a:t>Variables (1.0) </a:t>
            </a:r>
            <a:endParaRPr lang="en-NL" dirty="0"/>
          </a:p>
        </p:txBody>
      </p:sp>
      <p:sp>
        <p:nvSpPr>
          <p:cNvPr id="4" name="Tekstvak 20">
            <a:extLst>
              <a:ext uri="{FF2B5EF4-FFF2-40B4-BE49-F238E27FC236}">
                <a16:creationId xmlns:a16="http://schemas.microsoft.com/office/drawing/2014/main" id="{EC84D443-4085-4365-B791-1F46F0DF6DEF}"/>
              </a:ext>
            </a:extLst>
          </p:cNvPr>
          <p:cNvSpPr txBox="1"/>
          <p:nvPr/>
        </p:nvSpPr>
        <p:spPr>
          <a:xfrm>
            <a:off x="2104428" y="1093738"/>
            <a:ext cx="827452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p:variable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name="path" select="/*/@path"/&gt;</a:t>
            </a:r>
          </a:p>
        </p:txBody>
      </p:sp>
      <p:sp>
        <p:nvSpPr>
          <p:cNvPr id="6" name="Bijschrift: gebogen lijn 8">
            <a:extLst>
              <a:ext uri="{FF2B5EF4-FFF2-40B4-BE49-F238E27FC236}">
                <a16:creationId xmlns:a16="http://schemas.microsoft.com/office/drawing/2014/main" id="{CAA49610-BBA2-4FB5-8027-FC3FD162109D}"/>
              </a:ext>
            </a:extLst>
          </p:cNvPr>
          <p:cNvSpPr/>
          <p:nvPr/>
        </p:nvSpPr>
        <p:spPr>
          <a:xfrm>
            <a:off x="5473572" y="2064452"/>
            <a:ext cx="2229555" cy="47031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49373"/>
              <a:gd name="adj6" fmla="val -484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1.0: String only</a:t>
            </a:r>
          </a:p>
        </p:txBody>
      </p:sp>
      <p:sp>
        <p:nvSpPr>
          <p:cNvPr id="7" name="Tekstvak 20">
            <a:extLst>
              <a:ext uri="{FF2B5EF4-FFF2-40B4-BE49-F238E27FC236}">
                <a16:creationId xmlns:a16="http://schemas.microsoft.com/office/drawing/2014/main" id="{9C7F0E54-3438-49C8-B569-FA005C358996}"/>
              </a:ext>
            </a:extLst>
          </p:cNvPr>
          <p:cNvSpPr txBox="1"/>
          <p:nvPr/>
        </p:nvSpPr>
        <p:spPr>
          <a:xfrm>
            <a:off x="3662039" y="4490048"/>
            <a:ext cx="8274528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p:group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p:variable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name="…" select="…"/&gt;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p:group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Bijschrift: gebogen lijn 8">
            <a:extLst>
              <a:ext uri="{FF2B5EF4-FFF2-40B4-BE49-F238E27FC236}">
                <a16:creationId xmlns:a16="http://schemas.microsoft.com/office/drawing/2014/main" id="{19C93A9D-61DD-4104-B417-D76E5323AA8A}"/>
              </a:ext>
            </a:extLst>
          </p:cNvPr>
          <p:cNvSpPr/>
          <p:nvPr/>
        </p:nvSpPr>
        <p:spPr>
          <a:xfrm>
            <a:off x="3244017" y="3551426"/>
            <a:ext cx="4809970" cy="47031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7198"/>
              <a:gd name="adj6" fmla="val 75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1.0: Only at the top of a sub-pipeline</a:t>
            </a:r>
          </a:p>
        </p:txBody>
      </p:sp>
    </p:spTree>
    <p:extLst>
      <p:ext uri="{BB962C8B-B14F-4D97-AF65-F5344CB8AC3E}">
        <p14:creationId xmlns:p14="http://schemas.microsoft.com/office/powerpoint/2010/main" val="25990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fbeeldingsresultaat voor new">
            <a:extLst>
              <a:ext uri="{FF2B5EF4-FFF2-40B4-BE49-F238E27FC236}">
                <a16:creationId xmlns:a16="http://schemas.microsoft.com/office/drawing/2014/main" id="{AA22F305-82BD-45A1-8276-0FF596C9E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487" y="3294395"/>
            <a:ext cx="1973421" cy="15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7D116-0C63-40EB-9B4D-378AF485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36" y="198870"/>
            <a:ext cx="3463773" cy="710911"/>
          </a:xfrm>
        </p:spPr>
        <p:txBody>
          <a:bodyPr>
            <a:normAutofit/>
          </a:bodyPr>
          <a:lstStyle/>
          <a:p>
            <a:r>
              <a:rPr lang="en-US" dirty="0"/>
              <a:t>Variables (3.0)</a:t>
            </a:r>
            <a:endParaRPr lang="en-NL" dirty="0"/>
          </a:p>
        </p:txBody>
      </p:sp>
      <p:sp>
        <p:nvSpPr>
          <p:cNvPr id="4" name="Tekstvak 20">
            <a:extLst>
              <a:ext uri="{FF2B5EF4-FFF2-40B4-BE49-F238E27FC236}">
                <a16:creationId xmlns:a16="http://schemas.microsoft.com/office/drawing/2014/main" id="{EC84D443-4085-4365-B791-1F46F0DF6DEF}"/>
              </a:ext>
            </a:extLst>
          </p:cNvPr>
          <p:cNvSpPr txBox="1"/>
          <p:nvPr/>
        </p:nvSpPr>
        <p:spPr>
          <a:xfrm>
            <a:off x="2104427" y="1093738"/>
            <a:ext cx="8794481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p:variable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name="path" as="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xs:string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select="/*/@path"/&gt;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p:variable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name="debug" as="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xs:boolean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select="true()"/&gt;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p:variable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as="map(*)" select="map{ … }"/&gt;</a:t>
            </a:r>
          </a:p>
        </p:txBody>
      </p:sp>
      <p:pic>
        <p:nvPicPr>
          <p:cNvPr id="8" name="Picture 2" descr="Afbeeldingsresultaat voor new">
            <a:extLst>
              <a:ext uri="{FF2B5EF4-FFF2-40B4-BE49-F238E27FC236}">
                <a16:creationId xmlns:a16="http://schemas.microsoft.com/office/drawing/2014/main" id="{8B819D7C-6201-4FEE-A4CA-F33CAF085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6" y="3209227"/>
            <a:ext cx="1973421" cy="15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12">
            <a:extLst>
              <a:ext uri="{FF2B5EF4-FFF2-40B4-BE49-F238E27FC236}">
                <a16:creationId xmlns:a16="http://schemas.microsoft.com/office/drawing/2014/main" id="{FDE1B35D-EA4F-421D-B040-3672B312C391}"/>
              </a:ext>
            </a:extLst>
          </p:cNvPr>
          <p:cNvSpPr txBox="1"/>
          <p:nvPr/>
        </p:nvSpPr>
        <p:spPr>
          <a:xfrm>
            <a:off x="1900493" y="3768548"/>
            <a:ext cx="4601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XDM support and strong typing</a:t>
            </a:r>
          </a:p>
        </p:txBody>
      </p:sp>
      <p:cxnSp>
        <p:nvCxnSpPr>
          <p:cNvPr id="10" name="Rechte verbindingslijn met pijl 11">
            <a:extLst>
              <a:ext uri="{FF2B5EF4-FFF2-40B4-BE49-F238E27FC236}">
                <a16:creationId xmlns:a16="http://schemas.microsoft.com/office/drawing/2014/main" id="{7BFCD01C-3666-4A78-B429-23A13E41AFC0}"/>
              </a:ext>
            </a:extLst>
          </p:cNvPr>
          <p:cNvCxnSpPr>
            <a:cxnSpLocks/>
          </p:cNvCxnSpPr>
          <p:nvPr/>
        </p:nvCxnSpPr>
        <p:spPr>
          <a:xfrm flipV="1">
            <a:off x="3431309" y="2516909"/>
            <a:ext cx="2142836" cy="12977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E3BCEB6-B4AB-41EA-A583-62AB6496E3B5}"/>
              </a:ext>
            </a:extLst>
          </p:cNvPr>
          <p:cNvSpPr txBox="1"/>
          <p:nvPr/>
        </p:nvSpPr>
        <p:spPr>
          <a:xfrm>
            <a:off x="7152105" y="4274540"/>
            <a:ext cx="5246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Static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@use-when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Constants for setting up the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Constants in libraries</a:t>
            </a:r>
            <a:endParaRPr lang="en-NL" sz="2400" dirty="0"/>
          </a:p>
        </p:txBody>
      </p:sp>
      <p:pic>
        <p:nvPicPr>
          <p:cNvPr id="11" name="Picture 2" descr="Afbeeldingsresultaat voor new">
            <a:extLst>
              <a:ext uri="{FF2B5EF4-FFF2-40B4-BE49-F238E27FC236}">
                <a16:creationId xmlns:a16="http://schemas.microsoft.com/office/drawing/2014/main" id="{1EE6DBF3-C788-4C28-8E11-81F6E9D7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20" y="4558703"/>
            <a:ext cx="1973421" cy="15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vak 12">
            <a:extLst>
              <a:ext uri="{FF2B5EF4-FFF2-40B4-BE49-F238E27FC236}">
                <a16:creationId xmlns:a16="http://schemas.microsoft.com/office/drawing/2014/main" id="{DF5F0AC6-A50E-41C7-B5AA-AF73C0FA97E6}"/>
              </a:ext>
            </a:extLst>
          </p:cNvPr>
          <p:cNvSpPr txBox="1"/>
          <p:nvPr/>
        </p:nvSpPr>
        <p:spPr>
          <a:xfrm>
            <a:off x="2025917" y="5118024"/>
            <a:ext cx="4601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Variables anywhere</a:t>
            </a:r>
          </a:p>
        </p:txBody>
      </p:sp>
    </p:spTree>
    <p:extLst>
      <p:ext uri="{BB962C8B-B14F-4D97-AF65-F5344CB8AC3E}">
        <p14:creationId xmlns:p14="http://schemas.microsoft.com/office/powerpoint/2010/main" val="174595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fbeeldingsresultaat voor new">
            <a:extLst>
              <a:ext uri="{FF2B5EF4-FFF2-40B4-BE49-F238E27FC236}">
                <a16:creationId xmlns:a16="http://schemas.microsoft.com/office/drawing/2014/main" id="{EDABCE4D-6769-4E5B-A1F7-B37C7DE60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267" y="4596625"/>
            <a:ext cx="737690" cy="59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9B06B7-128F-4A46-BE6D-E81465286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292" y="1629725"/>
            <a:ext cx="674665" cy="63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730C21-9A87-4683-9142-46D36C07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76" y="176430"/>
            <a:ext cx="5108138" cy="1009213"/>
          </a:xfrm>
        </p:spPr>
        <p:txBody>
          <a:bodyPr/>
          <a:lstStyle/>
          <a:p>
            <a:r>
              <a:rPr lang="en-US" dirty="0"/>
              <a:t>Structure (1.0 &amp; 3.0)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AA616-CF39-469F-AADF-F99FB2DDD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593" y="1425044"/>
            <a:ext cx="9253053" cy="4351338"/>
          </a:xfrm>
        </p:spPr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p:for-each</a:t>
            </a:r>
            <a:r>
              <a:rPr lang="en-US" dirty="0"/>
              <a:t>&gt;</a:t>
            </a:r>
          </a:p>
          <a:p>
            <a:pPr lvl="1"/>
            <a:r>
              <a:rPr lang="en-US" strike="sngStrike" dirty="0"/>
              <a:t>&lt;</a:t>
            </a:r>
            <a:r>
              <a:rPr lang="en-US" strike="sngStrike" dirty="0" err="1"/>
              <a:t>p:iteration-source</a:t>
            </a:r>
            <a:r>
              <a:rPr lang="en-US" strike="sngStrike" dirty="0"/>
              <a:t>&gt;</a:t>
            </a:r>
          </a:p>
          <a:p>
            <a:r>
              <a:rPr lang="en-US" dirty="0"/>
              <a:t>&lt;</a:t>
            </a:r>
            <a:r>
              <a:rPr lang="en-US" dirty="0" err="1"/>
              <a:t>p:choose</a:t>
            </a:r>
            <a:r>
              <a:rPr lang="en-US" dirty="0"/>
              <a:t>&gt; / &lt;</a:t>
            </a:r>
            <a:r>
              <a:rPr lang="en-US" dirty="0" err="1"/>
              <a:t>p:when</a:t>
            </a:r>
            <a:r>
              <a:rPr lang="en-US" dirty="0"/>
              <a:t>&gt; / &lt;</a:t>
            </a:r>
            <a:r>
              <a:rPr lang="en-US" dirty="0" err="1"/>
              <a:t>p:otherwise</a:t>
            </a:r>
            <a:r>
              <a:rPr lang="en-US" dirty="0"/>
              <a:t>&gt;</a:t>
            </a:r>
          </a:p>
          <a:p>
            <a:r>
              <a:rPr lang="en-US" dirty="0"/>
              <a:t>&lt;</a:t>
            </a:r>
            <a:r>
              <a:rPr lang="en-US" dirty="0" err="1"/>
              <a:t>p:if</a:t>
            </a:r>
            <a:r>
              <a:rPr lang="en-US" dirty="0"/>
              <a:t>&gt;</a:t>
            </a:r>
          </a:p>
          <a:p>
            <a:r>
              <a:rPr lang="en-US" dirty="0"/>
              <a:t>&lt;</a:t>
            </a:r>
            <a:r>
              <a:rPr lang="en-US" dirty="0" err="1"/>
              <a:t>p:viewport</a:t>
            </a:r>
            <a:r>
              <a:rPr lang="en-US" dirty="0"/>
              <a:t>&gt;</a:t>
            </a:r>
          </a:p>
          <a:p>
            <a:r>
              <a:rPr lang="en-US" dirty="0"/>
              <a:t>&lt;</a:t>
            </a:r>
            <a:r>
              <a:rPr lang="en-US" dirty="0" err="1"/>
              <a:t>p:group</a:t>
            </a:r>
            <a:r>
              <a:rPr lang="en-US" dirty="0"/>
              <a:t>&gt;</a:t>
            </a:r>
          </a:p>
          <a:p>
            <a:r>
              <a:rPr lang="en-US" dirty="0"/>
              <a:t>&lt;</a:t>
            </a:r>
            <a:r>
              <a:rPr lang="en-US" dirty="0" err="1"/>
              <a:t>p:try</a:t>
            </a:r>
            <a:r>
              <a:rPr lang="en-US" dirty="0"/>
              <a:t>&gt; / &lt;</a:t>
            </a:r>
            <a:r>
              <a:rPr lang="en-US" dirty="0" err="1"/>
              <a:t>p:catch</a:t>
            </a:r>
            <a:r>
              <a:rPr lang="en-US" dirty="0"/>
              <a:t>&gt;</a:t>
            </a:r>
            <a:r>
              <a:rPr lang="en-US" sz="3600" b="1" dirty="0"/>
              <a:t>*</a:t>
            </a:r>
            <a:endParaRPr lang="en-US" b="1" dirty="0"/>
          </a:p>
          <a:p>
            <a:endParaRPr lang="en-NL" dirty="0"/>
          </a:p>
        </p:txBody>
      </p:sp>
      <p:pic>
        <p:nvPicPr>
          <p:cNvPr id="5" name="Picture 2" descr="Afbeeldingsresultaat voor new">
            <a:extLst>
              <a:ext uri="{FF2B5EF4-FFF2-40B4-BE49-F238E27FC236}">
                <a16:creationId xmlns:a16="http://schemas.microsoft.com/office/drawing/2014/main" id="{C9AD5121-7567-4DA2-9219-F75C06F37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600" y="2752287"/>
            <a:ext cx="737690" cy="59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pipeline">
            <a:extLst>
              <a:ext uri="{FF2B5EF4-FFF2-40B4-BE49-F238E27FC236}">
                <a16:creationId xmlns:a16="http://schemas.microsoft.com/office/drawing/2014/main" id="{E66B33E8-8DAD-4B90-92BF-64E6FFC6A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934" y="2856855"/>
            <a:ext cx="5799234" cy="347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536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5BBFD3-48E6-45D5-8D47-A477F4FA3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848" y="1073959"/>
            <a:ext cx="7948684" cy="55601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EC415A-1753-49AB-AFDB-461D38140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XProc fundamentals - end </a:t>
            </a:r>
          </a:p>
        </p:txBody>
      </p:sp>
    </p:spTree>
    <p:extLst>
      <p:ext uri="{BB962C8B-B14F-4D97-AF65-F5344CB8AC3E}">
        <p14:creationId xmlns:p14="http://schemas.microsoft.com/office/powerpoint/2010/main" val="35534689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beeldingsresultaat voor demo">
            <a:extLst>
              <a:ext uri="{FF2B5EF4-FFF2-40B4-BE49-F238E27FC236}">
                <a16:creationId xmlns:a16="http://schemas.microsoft.com/office/drawing/2014/main" id="{6B5D4BCF-AA79-4BC1-B0E2-D17459279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31" y="540734"/>
            <a:ext cx="6268775" cy="626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157DEF-F270-44FC-A181-D34249A0C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34971">
            <a:off x="6400328" y="2645403"/>
            <a:ext cx="5021954" cy="350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26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D9E39-AC31-4065-84F2-01C2DA93A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8902"/>
          </a:xfrm>
        </p:spPr>
        <p:txBody>
          <a:bodyPr/>
          <a:lstStyle/>
          <a:p>
            <a:r>
              <a:rPr lang="en-US" b="1" dirty="0"/>
              <a:t>Who Am I?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338D2-8565-4AF9-91CE-CD583FB0E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1402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Erik Siegel</a:t>
            </a:r>
          </a:p>
          <a:p>
            <a:r>
              <a:rPr lang="en-US" dirty="0"/>
              <a:t>Content Engineer and XML specialist</a:t>
            </a:r>
          </a:p>
          <a:p>
            <a:r>
              <a:rPr lang="en-US" dirty="0"/>
              <a:t>One-man company: Xatapult</a:t>
            </a:r>
          </a:p>
          <a:p>
            <a:pPr lvl="1"/>
            <a:r>
              <a:rPr lang="en-US" dirty="0"/>
              <a:t>Groningen, The Netherlands</a:t>
            </a:r>
          </a:p>
          <a:p>
            <a:r>
              <a:rPr lang="en-US" dirty="0"/>
              <a:t>Customer mostly in publishing and standardization</a:t>
            </a:r>
          </a:p>
          <a:p>
            <a:r>
              <a:rPr lang="en-US" dirty="0"/>
              <a:t>Part of the XProc 3.0 editing committee</a:t>
            </a:r>
          </a:p>
          <a:p>
            <a:r>
              <a:rPr lang="en-US" dirty="0"/>
              <a:t>Contact:</a:t>
            </a:r>
          </a:p>
          <a:p>
            <a:pPr lvl="1"/>
            <a:r>
              <a:rPr lang="en-US" dirty="0">
                <a:hlinkClick r:id="rId2"/>
              </a:rPr>
              <a:t>erik@xatapult.nl</a:t>
            </a:r>
            <a:br>
              <a:rPr lang="en-US" dirty="0"/>
            </a:br>
            <a:r>
              <a:rPr lang="en-US" dirty="0">
                <a:hlinkClick r:id="rId3"/>
              </a:rPr>
              <a:t>www.xatapult.com</a:t>
            </a:r>
            <a:br>
              <a:rPr lang="en-US" dirty="0"/>
            </a:br>
            <a:r>
              <a:rPr lang="nl-NL" dirty="0">
                <a:hlinkClick r:id="rId4"/>
              </a:rPr>
              <a:t>www.linkedin.com/in/esiegel/</a:t>
            </a:r>
            <a:br>
              <a:rPr lang="en-US" dirty="0"/>
            </a:br>
            <a:r>
              <a:rPr lang="en-US" dirty="0"/>
              <a:t>+31 6 53260792</a:t>
            </a:r>
            <a:endParaRPr lang="en-NL" dirty="0"/>
          </a:p>
        </p:txBody>
      </p:sp>
      <p:pic>
        <p:nvPicPr>
          <p:cNvPr id="5" name="Picture 4" descr="A picture containing person, tree, outdoor, plant&#10;&#10;Description automatically generated">
            <a:extLst>
              <a:ext uri="{FF2B5EF4-FFF2-40B4-BE49-F238E27FC236}">
                <a16:creationId xmlns:a16="http://schemas.microsoft.com/office/drawing/2014/main" id="{3FF018FF-B684-4C34-8584-00C9F7DBB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98268" y="901631"/>
            <a:ext cx="4292039" cy="32190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3946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3B1F0-B1C4-45BB-859E-DD4044056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27" y="70659"/>
            <a:ext cx="10515600" cy="879906"/>
          </a:xfrm>
        </p:spPr>
        <p:txBody>
          <a:bodyPr/>
          <a:lstStyle/>
          <a:p>
            <a:r>
              <a:rPr lang="en-US" dirty="0" err="1"/>
              <a:t>MorganaXProc</a:t>
            </a:r>
            <a:r>
              <a:rPr lang="en-US" dirty="0"/>
              <a:t> meets Star Wars using JSON</a:t>
            </a:r>
            <a:endParaRPr lang="en-NL" dirty="0"/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2CE3DA5E-6269-4590-AC87-5424B6E5FF69}"/>
              </a:ext>
            </a:extLst>
          </p:cNvPr>
          <p:cNvSpPr/>
          <p:nvPr/>
        </p:nvSpPr>
        <p:spPr>
          <a:xfrm>
            <a:off x="377125" y="2123266"/>
            <a:ext cx="6829586" cy="168931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XProc 3 pipeline</a:t>
            </a:r>
            <a:endParaRPr lang="en-NL" dirty="0"/>
          </a:p>
        </p:txBody>
      </p:sp>
      <p:sp>
        <p:nvSpPr>
          <p:cNvPr id="7" name="Callout: Down Arrow 6">
            <a:extLst>
              <a:ext uri="{FF2B5EF4-FFF2-40B4-BE49-F238E27FC236}">
                <a16:creationId xmlns:a16="http://schemas.microsoft.com/office/drawing/2014/main" id="{4839142E-0B82-4CBD-805E-8EA76E6C1E17}"/>
              </a:ext>
            </a:extLst>
          </p:cNvPr>
          <p:cNvSpPr/>
          <p:nvPr/>
        </p:nvSpPr>
        <p:spPr>
          <a:xfrm>
            <a:off x="986725" y="1234698"/>
            <a:ext cx="1818468" cy="1205371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44833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https://swapi.co/api</a:t>
            </a:r>
          </a:p>
          <a:p>
            <a:pPr algn="ctr"/>
            <a:endParaRPr lang="en-NL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928434-D743-4607-A9D5-411AE57AE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324" y="1560163"/>
            <a:ext cx="3874275" cy="22601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04A98B-79AA-4A52-8387-3BE0528644FF}"/>
              </a:ext>
            </a:extLst>
          </p:cNvPr>
          <p:cNvSpPr txBox="1"/>
          <p:nvPr/>
        </p:nvSpPr>
        <p:spPr>
          <a:xfrm>
            <a:off x="2154264" y="2097434"/>
            <a:ext cx="100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DFA86-C0E2-410D-B4B4-10AF3EC288D6}"/>
              </a:ext>
            </a:extLst>
          </p:cNvPr>
          <p:cNvSpPr txBox="1"/>
          <p:nvPr/>
        </p:nvSpPr>
        <p:spPr>
          <a:xfrm>
            <a:off x="640596" y="3618898"/>
            <a:ext cx="393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Runs on </a:t>
            </a:r>
            <a:r>
              <a:rPr lang="en-US" dirty="0" err="1"/>
              <a:t>MorganaXProc</a:t>
            </a:r>
            <a:r>
              <a:rPr lang="en-US" dirty="0"/>
              <a:t> 0.8.5-alpha</a:t>
            </a:r>
            <a:endParaRPr lang="en-NL" dirty="0"/>
          </a:p>
        </p:txBody>
      </p:sp>
      <p:pic>
        <p:nvPicPr>
          <p:cNvPr id="1026" name="Picture 2" descr="Afbeeldingsresultaat voor star wars">
            <a:extLst>
              <a:ext uri="{FF2B5EF4-FFF2-40B4-BE49-F238E27FC236}">
                <a16:creationId xmlns:a16="http://schemas.microsoft.com/office/drawing/2014/main" id="{7517A34A-CA9F-4591-B967-4EA406632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14849" y="3861663"/>
            <a:ext cx="4680655" cy="2849103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090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08A495-19E5-4B8B-9904-8A765B944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4207" y="0"/>
            <a:ext cx="6626635" cy="6858000"/>
          </a:xfrm>
          <a:prstGeom prst="rect">
            <a:avLst/>
          </a:prstGeom>
        </p:spPr>
      </p:pic>
      <p:sp>
        <p:nvSpPr>
          <p:cNvPr id="3" name="Arrow: Bent-Up 2">
            <a:extLst>
              <a:ext uri="{FF2B5EF4-FFF2-40B4-BE49-F238E27FC236}">
                <a16:creationId xmlns:a16="http://schemas.microsoft.com/office/drawing/2014/main" id="{15D35592-488E-47B3-8631-347DCEC91DD8}"/>
              </a:ext>
            </a:extLst>
          </p:cNvPr>
          <p:cNvSpPr/>
          <p:nvPr/>
        </p:nvSpPr>
        <p:spPr>
          <a:xfrm rot="10800000">
            <a:off x="3073828" y="129151"/>
            <a:ext cx="764585" cy="5538062"/>
          </a:xfrm>
          <a:prstGeom prst="bentUpArrow">
            <a:avLst>
              <a:gd name="adj1" fmla="val 25000"/>
              <a:gd name="adj2" fmla="val 25000"/>
              <a:gd name="adj3" fmla="val 28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/>
          </a:p>
          <a:p>
            <a:pPr algn="ctr"/>
            <a:endParaRPr lang="en-NL" dirty="0"/>
          </a:p>
        </p:txBody>
      </p:sp>
      <p:sp>
        <p:nvSpPr>
          <p:cNvPr id="4" name="Arrow: Bent-Up 3">
            <a:extLst>
              <a:ext uri="{FF2B5EF4-FFF2-40B4-BE49-F238E27FC236}">
                <a16:creationId xmlns:a16="http://schemas.microsoft.com/office/drawing/2014/main" id="{42FA3BB5-B580-41F1-806A-096ABEC2530D}"/>
              </a:ext>
            </a:extLst>
          </p:cNvPr>
          <p:cNvSpPr/>
          <p:nvPr/>
        </p:nvSpPr>
        <p:spPr>
          <a:xfrm rot="10800000">
            <a:off x="3025488" y="6185020"/>
            <a:ext cx="1048719" cy="63026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/>
          </a:p>
          <a:p>
            <a:pPr algn="ctr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03E04-F00D-4FF9-BC80-BEEEFDFA1416}"/>
              </a:ext>
            </a:extLst>
          </p:cNvPr>
          <p:cNvSpPr txBox="1"/>
          <p:nvPr/>
        </p:nvSpPr>
        <p:spPr>
          <a:xfrm rot="1370385">
            <a:off x="1801698" y="1978617"/>
            <a:ext cx="168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Native JSON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73DB7-8D96-4D23-9BD3-86D30D57C178}"/>
              </a:ext>
            </a:extLst>
          </p:cNvPr>
          <p:cNvSpPr txBox="1"/>
          <p:nvPr/>
        </p:nvSpPr>
        <p:spPr>
          <a:xfrm rot="1370385">
            <a:off x="2449897" y="6377756"/>
            <a:ext cx="64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E96DE-F912-47EA-AF48-71BFD422A622}"/>
              </a:ext>
            </a:extLst>
          </p:cNvPr>
          <p:cNvSpPr txBox="1"/>
          <p:nvPr/>
        </p:nvSpPr>
        <p:spPr>
          <a:xfrm>
            <a:off x="326773" y="5803964"/>
            <a:ext cx="249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JSON to XML</a:t>
            </a:r>
            <a:endParaRPr lang="en-NL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C823EE0-E436-4622-B76E-DADA0076BBB1}"/>
              </a:ext>
            </a:extLst>
          </p:cNvPr>
          <p:cNvSpPr/>
          <p:nvPr/>
        </p:nvSpPr>
        <p:spPr>
          <a:xfrm>
            <a:off x="2483655" y="5831578"/>
            <a:ext cx="1590552" cy="248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72681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D800-99C7-4F63-9369-CF3BF49EE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69" y="161053"/>
            <a:ext cx="10515600" cy="592444"/>
          </a:xfrm>
        </p:spPr>
        <p:txBody>
          <a:bodyPr>
            <a:normAutofit fontScale="90000"/>
          </a:bodyPr>
          <a:lstStyle/>
          <a:p>
            <a:r>
              <a:rPr lang="en-US" dirty="0"/>
              <a:t>Wrap up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540E0-7523-4A25-A3E5-B347463D8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675"/>
            <a:ext cx="10515600" cy="4351338"/>
          </a:xfrm>
        </p:spPr>
        <p:txBody>
          <a:bodyPr/>
          <a:lstStyle/>
          <a:p>
            <a:r>
              <a:rPr lang="en-US" dirty="0"/>
              <a:t>XProc 3.0 is a more concise and easier-to-use version than 1.0</a:t>
            </a:r>
          </a:p>
          <a:p>
            <a:pPr lvl="1"/>
            <a:r>
              <a:rPr lang="en-US" dirty="0"/>
              <a:t>Updated underlying standards</a:t>
            </a:r>
          </a:p>
          <a:p>
            <a:pPr lvl="1"/>
            <a:r>
              <a:rPr lang="en-US" dirty="0"/>
              <a:t>Support for non-XML documents</a:t>
            </a:r>
          </a:p>
          <a:p>
            <a:pPr lvl="1"/>
            <a:r>
              <a:rPr lang="en-US" dirty="0"/>
              <a:t>Lots of syntactic sugar</a:t>
            </a:r>
          </a:p>
          <a:p>
            <a:pPr lvl="1"/>
            <a:r>
              <a:rPr lang="en-US" dirty="0"/>
              <a:t>Value templating {…}</a:t>
            </a:r>
          </a:p>
          <a:p>
            <a:r>
              <a:rPr lang="en-US" dirty="0"/>
              <a:t>You can help us:</a:t>
            </a:r>
          </a:p>
          <a:p>
            <a:pPr lvl="1"/>
            <a:r>
              <a:rPr lang="en-US" dirty="0"/>
              <a:t>By joining the discussions</a:t>
            </a:r>
          </a:p>
          <a:p>
            <a:pPr lvl="1"/>
            <a:r>
              <a:rPr lang="en-US" dirty="0"/>
              <a:t>By reviewing the specification</a:t>
            </a:r>
          </a:p>
          <a:p>
            <a:r>
              <a:rPr lang="en-US" dirty="0"/>
              <a:t>Processors and learning materials are on their way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72152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867583-B581-4238-BB15-209563F7E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73942">
            <a:off x="8326163" y="-735625"/>
            <a:ext cx="4889192" cy="3420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DDCAA2-7C13-46AB-9CE4-34C3E93B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XProc 3.0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4CEB4-3881-48BA-B513-492313C5F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44" y="2207032"/>
            <a:ext cx="10515600" cy="4351338"/>
          </a:xfrm>
        </p:spPr>
        <p:txBody>
          <a:bodyPr/>
          <a:lstStyle/>
          <a:p>
            <a:r>
              <a:rPr lang="en-US" dirty="0"/>
              <a:t>Specification: </a:t>
            </a:r>
            <a:r>
              <a:rPr lang="en-US" b="1" dirty="0">
                <a:hlinkClick r:id="rId3"/>
              </a:rPr>
              <a:t>http://spec.xproc.org/master/head/</a:t>
            </a:r>
            <a:endParaRPr lang="en-US" b="1" dirty="0"/>
          </a:p>
          <a:p>
            <a:r>
              <a:rPr lang="en-US" dirty="0"/>
              <a:t>XProc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b="1" dirty="0">
                <a:hlinkClick r:id="rId4"/>
              </a:rPr>
              <a:t>https://github.com/xproc/</a:t>
            </a:r>
            <a:endParaRPr lang="en-US" b="1" dirty="0"/>
          </a:p>
          <a:p>
            <a:r>
              <a:rPr lang="en-US" dirty="0"/>
              <a:t>XProc on W3C: </a:t>
            </a:r>
            <a:r>
              <a:rPr lang="en-US" b="1" dirty="0">
                <a:hlinkClick r:id="rId5"/>
              </a:rPr>
              <a:t>https://www.w3.org/community/xproc-next/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Use the issues list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Contact: </a:t>
            </a:r>
            <a:r>
              <a:rPr lang="en-US" b="1" dirty="0"/>
              <a:t>xproc-dev@w3.org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34443439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BBEE-E923-4968-9E1D-160CAAF7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6041"/>
          </a:xfrm>
        </p:spPr>
        <p:txBody>
          <a:bodyPr/>
          <a:lstStyle/>
          <a:p>
            <a:r>
              <a:rPr lang="en-US" dirty="0"/>
              <a:t>The step library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9C4C1-5B23-4851-AF60-45FD566B8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106" y="1221166"/>
            <a:ext cx="10515600" cy="4351338"/>
          </a:xfrm>
        </p:spPr>
        <p:txBody>
          <a:bodyPr/>
          <a:lstStyle/>
          <a:p>
            <a:r>
              <a:rPr lang="en-US" dirty="0"/>
              <a:t>Standard steps:</a:t>
            </a:r>
          </a:p>
          <a:p>
            <a:pPr lvl="1"/>
            <a:r>
              <a:rPr lang="en-US" dirty="0"/>
              <a:t>See: </a:t>
            </a:r>
            <a:r>
              <a:rPr lang="nl-NL" dirty="0">
                <a:hlinkClick r:id="rId2"/>
              </a:rPr>
              <a:t>http://spec.xproc.org/master/head/steps/</a:t>
            </a:r>
            <a:endParaRPr lang="nl-NL" dirty="0"/>
          </a:p>
          <a:p>
            <a:pPr lvl="1"/>
            <a:r>
              <a:rPr lang="nl-NL" i="1" dirty="0"/>
              <a:t>Must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supported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i="1" dirty="0" err="1"/>
              <a:t>every</a:t>
            </a:r>
            <a:r>
              <a:rPr lang="nl-NL" dirty="0"/>
              <a:t> XProc 3.0 compliant processor</a:t>
            </a:r>
          </a:p>
          <a:p>
            <a:pPr lvl="1"/>
            <a:r>
              <a:rPr lang="nl-NL" dirty="0"/>
              <a:t>Lots of XML </a:t>
            </a:r>
            <a:r>
              <a:rPr lang="nl-NL" dirty="0" err="1"/>
              <a:t>related</a:t>
            </a:r>
            <a:r>
              <a:rPr lang="nl-NL" dirty="0"/>
              <a:t> steps,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, </a:t>
            </a:r>
            <a:r>
              <a:rPr lang="nl-NL" dirty="0" err="1"/>
              <a:t>some</a:t>
            </a:r>
            <a:r>
              <a:rPr lang="nl-NL" dirty="0"/>
              <a:t> JSON</a:t>
            </a:r>
          </a:p>
          <a:p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optional</a:t>
            </a:r>
            <a:r>
              <a:rPr lang="nl-NL" dirty="0"/>
              <a:t> step </a:t>
            </a:r>
            <a:r>
              <a:rPr lang="nl-NL" dirty="0" err="1"/>
              <a:t>specifications</a:t>
            </a:r>
            <a:endParaRPr lang="nl-NL" dirty="0"/>
          </a:p>
          <a:p>
            <a:pPr lvl="1"/>
            <a:r>
              <a:rPr lang="nl-NL" dirty="0"/>
              <a:t>See: </a:t>
            </a:r>
            <a:r>
              <a:rPr lang="nl-NL" dirty="0">
                <a:hlinkClick r:id="rId3"/>
              </a:rPr>
              <a:t>http://spec.xproc.org/master/head/#steps</a:t>
            </a:r>
            <a:endParaRPr lang="nl-NL" dirty="0"/>
          </a:p>
          <a:p>
            <a:pPr lvl="1"/>
            <a:r>
              <a:rPr lang="nl-NL" dirty="0" err="1"/>
              <a:t>Validation</a:t>
            </a:r>
            <a:r>
              <a:rPr lang="nl-NL" dirty="0"/>
              <a:t>, OS, file handling, etc.</a:t>
            </a:r>
          </a:p>
          <a:p>
            <a:pPr lvl="1"/>
            <a:endParaRPr lang="nl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14897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AD67-E54A-40D0-A15F-3F579D4D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07739"/>
            <a:ext cx="10515600" cy="942128"/>
          </a:xfrm>
        </p:spPr>
        <p:txBody>
          <a:bodyPr/>
          <a:lstStyle/>
          <a:p>
            <a:r>
              <a:rPr lang="en-US" b="1" dirty="0"/>
              <a:t>Links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A328A-E273-474A-8854-196F42022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947" y="1049867"/>
            <a:ext cx="10515600" cy="3599815"/>
          </a:xfrm>
        </p:spPr>
        <p:txBody>
          <a:bodyPr/>
          <a:lstStyle/>
          <a:p>
            <a:r>
              <a:rPr lang="en-US" dirty="0"/>
              <a:t>XProc 1.0:</a:t>
            </a:r>
          </a:p>
          <a:p>
            <a:pPr lvl="1"/>
            <a:r>
              <a:rPr lang="en-US" dirty="0"/>
              <a:t>Specification: </a:t>
            </a:r>
            <a:r>
              <a:rPr lang="nl-NL" dirty="0">
                <a:hlinkClick r:id="rId3"/>
              </a:rPr>
              <a:t>https://www.w3.org/TR/xproc/</a:t>
            </a:r>
            <a:endParaRPr lang="nl-NL" dirty="0"/>
          </a:p>
          <a:p>
            <a:pPr lvl="1"/>
            <a:r>
              <a:rPr lang="en-US" dirty="0"/>
              <a:t>XML Calabash processor: </a:t>
            </a:r>
            <a:r>
              <a:rPr lang="nl-NL" dirty="0">
                <a:hlinkClick r:id="rId4"/>
              </a:rPr>
              <a:t>https://xmlcalabash.com/</a:t>
            </a:r>
            <a:endParaRPr lang="nl-NL" dirty="0"/>
          </a:p>
          <a:p>
            <a:pPr lvl="1"/>
            <a:r>
              <a:rPr lang="nl-NL" dirty="0" err="1"/>
              <a:t>Morgana</a:t>
            </a:r>
            <a:r>
              <a:rPr lang="nl-NL" dirty="0"/>
              <a:t> XProc processor: </a:t>
            </a:r>
            <a:r>
              <a:rPr lang="nl-NL" dirty="0">
                <a:hlinkClick r:id="rId5"/>
              </a:rPr>
              <a:t>https://www.xml-project.com/morganaxproc/</a:t>
            </a:r>
            <a:endParaRPr lang="en-US" dirty="0"/>
          </a:p>
          <a:p>
            <a:r>
              <a:rPr lang="en-US" dirty="0"/>
              <a:t>XProc 3.0:</a:t>
            </a:r>
          </a:p>
          <a:p>
            <a:pPr lvl="1"/>
            <a:r>
              <a:rPr lang="en-US" dirty="0"/>
              <a:t>Specification: </a:t>
            </a:r>
            <a:r>
              <a:rPr lang="en-US" dirty="0">
                <a:hlinkClick r:id="rId6"/>
              </a:rPr>
              <a:t>http://spec.xproc.org/master/head/</a:t>
            </a:r>
            <a:endParaRPr lang="en-US" dirty="0"/>
          </a:p>
          <a:p>
            <a:pPr lvl="1"/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https://github.com/xproc/</a:t>
            </a:r>
            <a:endParaRPr lang="en-US" dirty="0"/>
          </a:p>
          <a:p>
            <a:pPr lvl="1"/>
            <a:r>
              <a:rPr lang="en-US" dirty="0"/>
              <a:t>W3C: </a:t>
            </a:r>
            <a:r>
              <a:rPr lang="en-US" dirty="0">
                <a:hlinkClick r:id="rId8"/>
              </a:rPr>
              <a:t>https://www.w3.org/community/xproc-next/</a:t>
            </a:r>
            <a:endParaRPr lang="en-US" dirty="0"/>
          </a:p>
          <a:p>
            <a:endParaRPr lang="en-NL" dirty="0"/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B5F96C26-B6F5-487C-9B24-3C59F09E1181}"/>
              </a:ext>
            </a:extLst>
          </p:cNvPr>
          <p:cNvSpPr/>
          <p:nvPr/>
        </p:nvSpPr>
        <p:spPr>
          <a:xfrm>
            <a:off x="3677919" y="5046134"/>
            <a:ext cx="6725920" cy="1320800"/>
          </a:xfrm>
          <a:prstGeom prst="wedgeEllipseCallout">
            <a:avLst>
              <a:gd name="adj1" fmla="val 66579"/>
              <a:gd name="adj2" fmla="val 65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meeting of the XProc 3.0 working group: November 9-10, Cologne. </a:t>
            </a:r>
            <a:r>
              <a:rPr lang="en-US" b="1" dirty="0"/>
              <a:t>Feel free to join!</a:t>
            </a:r>
            <a:br>
              <a:rPr lang="en-US" b="1" dirty="0"/>
            </a:b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nl-NL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https://github.com/xproc/Workshop-2019-11</a:t>
            </a:r>
            <a:r>
              <a:rPr lang="nl-NL" dirty="0">
                <a:solidFill>
                  <a:schemeClr val="bg1"/>
                </a:solidFill>
              </a:rPr>
              <a:t>)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58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358F-267E-458C-A8D5-5959F20DB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0" y="278023"/>
            <a:ext cx="10515600" cy="1325563"/>
          </a:xfrm>
        </p:spPr>
        <p:txBody>
          <a:bodyPr/>
          <a:lstStyle/>
          <a:p>
            <a:r>
              <a:rPr lang="en-US" b="1" dirty="0"/>
              <a:t>Hands-on: Installation and pre-flight check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5CA6D-D83C-4F14-841A-1F3902B3B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24082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nl-NL" dirty="0">
                <a:hlinkClick r:id="rId3"/>
              </a:rPr>
              <a:t>https://github.com/eriksiegel/DocEng-2019-XProc/releases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download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latest</a:t>
            </a:r>
            <a:r>
              <a:rPr lang="nl-NL" dirty="0"/>
              <a:t> release zip</a:t>
            </a:r>
          </a:p>
          <a:p>
            <a:r>
              <a:rPr lang="en-GB" dirty="0"/>
              <a:t>Unzip this somewhere on your machine</a:t>
            </a:r>
          </a:p>
          <a:p>
            <a:r>
              <a:rPr lang="en-GB" dirty="0"/>
              <a:t>JRE (V1.8.x works, maybe others too…) must be installed!</a:t>
            </a:r>
          </a:p>
          <a:p>
            <a:r>
              <a:rPr lang="en-GB" dirty="0"/>
              <a:t>Open a command window in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exercises/01-hello-xproc/</a:t>
            </a:r>
          </a:p>
          <a:p>
            <a:r>
              <a:rPr lang="en-GB" dirty="0"/>
              <a:t>Try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run.bat </a:t>
            </a:r>
            <a:r>
              <a:rPr lang="en-GB" dirty="0"/>
              <a:t>or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run.sh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C473F-80A6-47CC-A3C4-E03F0C6BB990}"/>
              </a:ext>
            </a:extLst>
          </p:cNvPr>
          <p:cNvSpPr txBox="1"/>
          <p:nvPr/>
        </p:nvSpPr>
        <p:spPr>
          <a:xfrm>
            <a:off x="1551093" y="4849707"/>
            <a:ext cx="6698827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</a:t>
            </a:r>
          </a:p>
          <a:p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MorganaXProc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-III 0.8.21-alpha</a:t>
            </a: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Copyright 2011-2019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-project /&gt;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Achim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Berndzen</a:t>
            </a:r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</a:t>
            </a:r>
          </a:p>
          <a:p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hello-xproc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timestamp="2019-08-22T11:37:55+01:00"/&gt;</a:t>
            </a:r>
            <a:endParaRPr lang="en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phic 5" descr="Right pointing backhand index ">
            <a:extLst>
              <a:ext uri="{FF2B5EF4-FFF2-40B4-BE49-F238E27FC236}">
                <a16:creationId xmlns:a16="http://schemas.microsoft.com/office/drawing/2014/main" id="{BA7FB8C5-2AEE-41C3-980A-64845E036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483604"/>
            <a:ext cx="914400" cy="91440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9ADD017C-D2AE-45FC-8BCB-B62CB128022C}"/>
              </a:ext>
            </a:extLst>
          </p:cNvPr>
          <p:cNvSpPr/>
          <p:nvPr/>
        </p:nvSpPr>
        <p:spPr>
          <a:xfrm>
            <a:off x="8608906" y="5140960"/>
            <a:ext cx="2101427" cy="1151467"/>
          </a:xfrm>
          <a:prstGeom prst="wedgeEllipseCallout">
            <a:avLst>
              <a:gd name="adj1" fmla="val 91462"/>
              <a:gd name="adj2" fmla="val 74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 it works you’ve just run your first XProc pipeline!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1696218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C415A-1753-49AB-AFDB-461D38140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XProc fundamentals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267C7A55-D10E-4B31-8EA1-A2862C5A74A4}"/>
              </a:ext>
            </a:extLst>
          </p:cNvPr>
          <p:cNvSpPr/>
          <p:nvPr/>
        </p:nvSpPr>
        <p:spPr>
          <a:xfrm>
            <a:off x="4443307" y="4016587"/>
            <a:ext cx="6570133" cy="1463040"/>
          </a:xfrm>
          <a:prstGeom prst="wedgeEllipseCallout">
            <a:avLst>
              <a:gd name="adj1" fmla="val 58136"/>
              <a:gd name="adj2" fmla="val 1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need to understand this!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1610268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2911</TotalTime>
  <Words>5029</Words>
  <Application>Microsoft Office PowerPoint</Application>
  <PresentationFormat>Widescreen</PresentationFormat>
  <Paragraphs>810</Paragraphs>
  <Slides>64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Courier New</vt:lpstr>
      <vt:lpstr>Gabriola</vt:lpstr>
      <vt:lpstr>Kantoorthema</vt:lpstr>
      <vt:lpstr>Introduction to XProc 3.0</vt:lpstr>
      <vt:lpstr>XProc?</vt:lpstr>
      <vt:lpstr>Why should I bother?</vt:lpstr>
      <vt:lpstr>History and status 1</vt:lpstr>
      <vt:lpstr>History and status 2</vt:lpstr>
      <vt:lpstr>Who Am I?</vt:lpstr>
      <vt:lpstr>Links</vt:lpstr>
      <vt:lpstr>Hands-on: Installation and pre-flight check</vt:lpstr>
      <vt:lpstr>XProc fundamentals</vt:lpstr>
      <vt:lpstr>Pipelines, steps</vt:lpstr>
      <vt:lpstr>Pipelines, steps</vt:lpstr>
      <vt:lpstr>Steps/pipelines, ports, options</vt:lpstr>
      <vt:lpstr>Step/pipeline that adds an attribute -  root</vt:lpstr>
      <vt:lpstr>Step/pipeline that adds an attribute -  in/output ports</vt:lpstr>
      <vt:lpstr>Step/pipeline that adds an attribute -  connect a port</vt:lpstr>
      <vt:lpstr>Step/pipeline that adds an attribute -  set options</vt:lpstr>
      <vt:lpstr>Hands-on: Add a second attribute</vt:lpstr>
      <vt:lpstr>Add a second attribute - solution</vt:lpstr>
      <vt:lpstr>Connect ports using the pipe attribute</vt:lpstr>
      <vt:lpstr>Hands-on: Add a second attribute using the pipe attribute</vt:lpstr>
      <vt:lpstr>Add a second attribute using the pipe attribute - solution</vt:lpstr>
      <vt:lpstr>Primary ports</vt:lpstr>
      <vt:lpstr>Primary ports, implicit connections </vt:lpstr>
      <vt:lpstr>Primary ports, implicit connections</vt:lpstr>
      <vt:lpstr>Connect ports implicitly</vt:lpstr>
      <vt:lpstr>Hands-on: Add a second attribute using implicit connections</vt:lpstr>
      <vt:lpstr>Connect ports implicitly - solution</vt:lpstr>
      <vt:lpstr>Setting options using attributes</vt:lpstr>
      <vt:lpstr>Hands-on: Add a second attribute using option values set by attributes</vt:lpstr>
      <vt:lpstr>Set options using attributes - solution</vt:lpstr>
      <vt:lpstr>Intermezzo 1: Your own options</vt:lpstr>
      <vt:lpstr>Intermezzo 2: Variables</vt:lpstr>
      <vt:lpstr>Intermezzo 2: Variables</vt:lpstr>
      <vt:lpstr>The p:insert step</vt:lpstr>
      <vt:lpstr>Connect a port to an inline document</vt:lpstr>
      <vt:lpstr>Hands-on: Add an additional child element using an inline document</vt:lpstr>
      <vt:lpstr>Connect a port to an external document</vt:lpstr>
      <vt:lpstr>Hands-on: Add an additional child element using an external document</vt:lpstr>
      <vt:lpstr>Intermezzo: Documents flowing through </vt:lpstr>
      <vt:lpstr>Intermezzo: The core (or compound) steps</vt:lpstr>
      <vt:lpstr>Use p:for-each to split a document</vt:lpstr>
      <vt:lpstr>TBD?!?</vt:lpstr>
      <vt:lpstr>Documents flowing through (1.0)</vt:lpstr>
      <vt:lpstr>Steps, ports, options (1.0 &amp; 3.0)</vt:lpstr>
      <vt:lpstr>Explicitly connecting ports (3.0)</vt:lpstr>
      <vt:lpstr>Explicitly connecting ports – with an external document (1.0 &amp; 3.0)</vt:lpstr>
      <vt:lpstr>Explicitly connecting ports (3.0)</vt:lpstr>
      <vt:lpstr>Explicitly connecting ports (3.0)</vt:lpstr>
      <vt:lpstr>Explicitly connecting ports –  to an inline document (1.0 &amp; 3.0)</vt:lpstr>
      <vt:lpstr>Explicitly connecting ports –  to an inline document (3.0)</vt:lpstr>
      <vt:lpstr>Explicitly connecting ports –  to an output port of another step (1.0 &amp; 3.0)</vt:lpstr>
      <vt:lpstr>Explicitly connecting ports –  to an output port of another step (3.0) </vt:lpstr>
      <vt:lpstr>Setting step parameters (1.0)</vt:lpstr>
      <vt:lpstr>Setting step parameters</vt:lpstr>
      <vt:lpstr>Variables (1.0) </vt:lpstr>
      <vt:lpstr>Variables (3.0)</vt:lpstr>
      <vt:lpstr>Structure (1.0 &amp; 3.0)</vt:lpstr>
      <vt:lpstr>Crash Course XProc fundamentals - end </vt:lpstr>
      <vt:lpstr>PowerPoint Presentation</vt:lpstr>
      <vt:lpstr>MorganaXProc meets Star Wars using JSON</vt:lpstr>
      <vt:lpstr>PowerPoint Presentation</vt:lpstr>
      <vt:lpstr>Wrap up</vt:lpstr>
      <vt:lpstr>XProc 3.0</vt:lpstr>
      <vt:lpstr>The step library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 Siegel</dc:creator>
  <cp:lastModifiedBy>Erik Siegel</cp:lastModifiedBy>
  <cp:revision>134</cp:revision>
  <dcterms:created xsi:type="dcterms:W3CDTF">2018-12-04T10:13:22Z</dcterms:created>
  <dcterms:modified xsi:type="dcterms:W3CDTF">2019-08-26T09:53:09Z</dcterms:modified>
</cp:coreProperties>
</file>